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22"/>
  </p:notesMasterIdLst>
  <p:sldIdLst>
    <p:sldId id="256" r:id="rId5"/>
    <p:sldId id="345" r:id="rId6"/>
    <p:sldId id="346" r:id="rId7"/>
    <p:sldId id="314" r:id="rId8"/>
    <p:sldId id="351" r:id="rId9"/>
    <p:sldId id="327" r:id="rId10"/>
    <p:sldId id="316" r:id="rId11"/>
    <p:sldId id="347" r:id="rId12"/>
    <p:sldId id="358" r:id="rId13"/>
    <p:sldId id="357" r:id="rId14"/>
    <p:sldId id="359" r:id="rId15"/>
    <p:sldId id="354" r:id="rId16"/>
    <p:sldId id="360" r:id="rId17"/>
    <p:sldId id="355" r:id="rId18"/>
    <p:sldId id="361" r:id="rId19"/>
    <p:sldId id="342" r:id="rId20"/>
    <p:sldId id="343" r:id="rId21"/>
  </p:sldIdLst>
  <p:sldSz cx="12192000" cy="6858000"/>
  <p:notesSz cx="6797675" cy="9926638"/>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8ACB6"/>
    <a:srgbClr val="215861"/>
    <a:srgbClr val="2F7C89"/>
    <a:srgbClr val="F5FDF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32238" autoAdjust="0"/>
  </p:normalViewPr>
  <p:slideViewPr>
    <p:cSldViewPr snapToGrid="0">
      <p:cViewPr varScale="1">
        <p:scale>
          <a:sx n="24" d="100"/>
          <a:sy n="24" d="100"/>
        </p:scale>
        <p:origin x="2272" y="1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ableStyles" Target="tableStyles.xml"/><Relationship Id="rId3" Type="http://schemas.openxmlformats.org/officeDocument/2006/relationships/customXml" Target="../customXml/item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viewProps" Target="view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presProps" Target="presProps.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ssholder for topptekst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nb-NO"/>
          </a:p>
        </p:txBody>
      </p:sp>
      <p:sp>
        <p:nvSpPr>
          <p:cNvPr id="3" name="Plassholder for dato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EE6307C6-C7EA-404F-BE00-579260FAAC8F}" type="datetimeFigureOut">
              <a:rPr lang="nb-NO" smtClean="0"/>
              <a:t>21.10.2026</a:t>
            </a:fld>
            <a:endParaRPr lang="nb-NO"/>
          </a:p>
        </p:txBody>
      </p:sp>
      <p:sp>
        <p:nvSpPr>
          <p:cNvPr id="4" name="Plassholder for lysbilde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nb-NO"/>
          </a:p>
        </p:txBody>
      </p:sp>
      <p:sp>
        <p:nvSpPr>
          <p:cNvPr id="5" name="Plassholder for notater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6" name="Plassholder for bunntekst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nb-NO"/>
          </a:p>
        </p:txBody>
      </p:sp>
      <p:sp>
        <p:nvSpPr>
          <p:cNvPr id="7" name="Plassholder for lysbildenummer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E63FFCC1-3E52-4EB9-BCE6-49B2C654DE7D}" type="slidenum">
              <a:rPr lang="nb-NO" smtClean="0"/>
              <a:t>‹#›</a:t>
            </a:fld>
            <a:endParaRPr lang="nb-NO"/>
          </a:p>
        </p:txBody>
      </p:sp>
    </p:spTree>
    <p:extLst>
      <p:ext uri="{BB962C8B-B14F-4D97-AF65-F5344CB8AC3E}">
        <p14:creationId xmlns:p14="http://schemas.microsoft.com/office/powerpoint/2010/main" val="39150257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a:p>
            <a:endParaRPr lang="nb-NO" dirty="0"/>
          </a:p>
        </p:txBody>
      </p:sp>
      <p:sp>
        <p:nvSpPr>
          <p:cNvPr id="4" name="Plassholder for lysbildenummer 3"/>
          <p:cNvSpPr>
            <a:spLocks noGrp="1"/>
          </p:cNvSpPr>
          <p:nvPr>
            <p:ph type="sldNum" sz="quarter" idx="5"/>
          </p:nvPr>
        </p:nvSpPr>
        <p:spPr/>
        <p:txBody>
          <a:bodyPr/>
          <a:lstStyle/>
          <a:p>
            <a:fld id="{E63FFCC1-3E52-4EB9-BCE6-49B2C654DE7D}" type="slidenum">
              <a:rPr lang="nb-NO" smtClean="0"/>
              <a:t>1</a:t>
            </a:fld>
            <a:endParaRPr lang="nb-NO"/>
          </a:p>
        </p:txBody>
      </p:sp>
    </p:spTree>
    <p:extLst>
      <p:ext uri="{BB962C8B-B14F-4D97-AF65-F5344CB8AC3E}">
        <p14:creationId xmlns:p14="http://schemas.microsoft.com/office/powerpoint/2010/main" val="34817451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92D890-2CB6-45FA-22F7-9E957232CA7D}"/>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BFC7ED36-6F9D-A9E1-2B7D-3B7E84821199}"/>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0E55FA55-5670-DCC3-F3F0-F78362D6AE10}"/>
              </a:ext>
            </a:extLst>
          </p:cNvPr>
          <p:cNvSpPr>
            <a:spLocks noGrp="1"/>
          </p:cNvSpPr>
          <p:nvPr>
            <p:ph type="body" idx="1"/>
          </p:nvPr>
        </p:nvSpPr>
        <p:spPr/>
        <p:txBody>
          <a:bodyPr/>
          <a:lstStyle/>
          <a:p>
            <a:pPr marL="0" indent="0">
              <a:buNone/>
            </a:pPr>
            <a:endParaRPr lang="nb-NO" sz="1200" dirty="0">
              <a:solidFill>
                <a:schemeClr val="tx2"/>
              </a:solidFill>
              <a:cs typeface="Calibri" panose="020F0502020204030204"/>
            </a:endParaRPr>
          </a:p>
          <a:p>
            <a:endParaRPr lang="nb-NO" dirty="0"/>
          </a:p>
        </p:txBody>
      </p:sp>
      <p:sp>
        <p:nvSpPr>
          <p:cNvPr id="4" name="Plassholder for lysbildenummer 3">
            <a:extLst>
              <a:ext uri="{FF2B5EF4-FFF2-40B4-BE49-F238E27FC236}">
                <a16:creationId xmlns:a16="http://schemas.microsoft.com/office/drawing/2014/main" id="{A97327F0-734E-5826-A000-F223014999F7}"/>
              </a:ext>
            </a:extLst>
          </p:cNvPr>
          <p:cNvSpPr>
            <a:spLocks noGrp="1"/>
          </p:cNvSpPr>
          <p:nvPr>
            <p:ph type="sldNum" sz="quarter" idx="5"/>
          </p:nvPr>
        </p:nvSpPr>
        <p:spPr/>
        <p:txBody>
          <a:bodyPr/>
          <a:lstStyle/>
          <a:p>
            <a:fld id="{E63FFCC1-3E52-4EB9-BCE6-49B2C654DE7D}" type="slidenum">
              <a:rPr lang="nb-NO" smtClean="0"/>
              <a:t>2</a:t>
            </a:fld>
            <a:endParaRPr lang="nb-NO"/>
          </a:p>
        </p:txBody>
      </p:sp>
    </p:spTree>
    <p:extLst>
      <p:ext uri="{BB962C8B-B14F-4D97-AF65-F5344CB8AC3E}">
        <p14:creationId xmlns:p14="http://schemas.microsoft.com/office/powerpoint/2010/main" val="301622649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D7EF0D-BFDF-277F-276A-1FAA4B0C914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F1C9A328-65E8-5406-04F3-D0D92080B42B}"/>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CE2C20E6-8B8D-6265-6AF6-1E48ECB62C90}"/>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B17D7227-8ABC-E91D-BA24-C37D6E51F66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046756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a:p>
            <a:r>
              <a:rPr lang="nb-NO" sz="1200" dirty="0">
                <a:solidFill>
                  <a:schemeClr val="tx2"/>
                </a:solidFill>
              </a:rPr>
              <a:t> </a:t>
            </a:r>
          </a:p>
          <a:p>
            <a:endParaRPr lang="nb-NO" dirty="0"/>
          </a:p>
          <a:p>
            <a:endParaRPr lang="nb-NO" dirty="0"/>
          </a:p>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15441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70E1E-FF15-83F7-CB82-2C694C323311}"/>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C2F85DD1-998E-1CB6-362A-7488BB2E7C7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62C84EF3-171D-44E4-733C-089491818AC5}"/>
              </a:ext>
            </a:extLst>
          </p:cNvPr>
          <p:cNvSpPr>
            <a:spLocks noGrp="1"/>
          </p:cNvSpPr>
          <p:nvPr>
            <p:ph type="body" idx="1"/>
          </p:nvPr>
        </p:nvSpPr>
        <p:spPr/>
        <p:txBody>
          <a:bodyPr/>
          <a:lstStyle/>
          <a:p>
            <a:endParaRPr lang="nb-NO" dirty="0"/>
          </a:p>
          <a:p>
            <a:endParaRPr lang="nb-NO" dirty="0"/>
          </a:p>
          <a:p>
            <a:endParaRPr lang="nb-NO" dirty="0"/>
          </a:p>
        </p:txBody>
      </p:sp>
      <p:sp>
        <p:nvSpPr>
          <p:cNvPr id="4" name="Plassholder for lysbildenummer 3">
            <a:extLst>
              <a:ext uri="{FF2B5EF4-FFF2-40B4-BE49-F238E27FC236}">
                <a16:creationId xmlns:a16="http://schemas.microsoft.com/office/drawing/2014/main" id="{7576E6B7-CC36-34A4-889F-2D240337983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6324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80536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43814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F73179-CDF1-B0DD-31F3-BBC876A6FDDD}"/>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8FD97307-7642-5413-A61C-E44F6D971284}"/>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7B3063CE-6F96-72B5-C5AF-FF5E4C685CE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3661524E-E0F4-EA50-7A15-76D37C5E6A9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60961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1B6C38-128D-90C7-9B07-F7A64DE8AEBF}"/>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551CEA42-A7E4-40A8-9EBB-E4B4DEE5924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1B85521F-085E-38A9-8BA3-0FB8E5D67A1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a:p>
        </p:txBody>
      </p:sp>
      <p:sp>
        <p:nvSpPr>
          <p:cNvPr id="4" name="Plassholder for lysbildenummer 3">
            <a:extLst>
              <a:ext uri="{FF2B5EF4-FFF2-40B4-BE49-F238E27FC236}">
                <a16:creationId xmlns:a16="http://schemas.microsoft.com/office/drawing/2014/main" id="{550D6D21-2CBD-DCE8-3C97-E48CE9D476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21808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98B1E-2AF6-64AC-7389-780CD1EABD9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7024BE5B-D6F9-8806-42CD-6FF9F931584F}"/>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CAAABE6D-EEA5-B214-665A-6DEA0B507115}"/>
              </a:ext>
            </a:extLst>
          </p:cNvPr>
          <p:cNvSpPr>
            <a:spLocks noGrp="1"/>
          </p:cNvSpPr>
          <p:nvPr>
            <p:ph type="body" idx="1"/>
          </p:nvPr>
        </p:nvSpPr>
        <p:spPr/>
        <p:txBody>
          <a:bodyPr/>
          <a:lstStyle/>
          <a:p>
            <a:r>
              <a:rPr lang="nb-NO"/>
              <a:t>Refleksjonsspørsmål: </a:t>
            </a:r>
          </a:p>
          <a:p>
            <a:pPr marL="171450" indent="-171450">
              <a:buFont typeface="Arial" panose="020B0604020202020204" pitchFamily="34" charset="0"/>
              <a:buChar char="•"/>
            </a:pPr>
            <a:r>
              <a:rPr lang="nb-NO"/>
              <a:t>Hva er det ved Sofies atferd som gjør at du blir undrende?</a:t>
            </a:r>
          </a:p>
          <a:p>
            <a:pPr marL="171450" indent="-171450">
              <a:buFont typeface="Arial" panose="020B0604020202020204" pitchFamily="34" charset="0"/>
              <a:buChar char="•"/>
            </a:pPr>
            <a:r>
              <a:rPr lang="nb-NO"/>
              <a:t>Hva kan du gjøre med undringen?</a:t>
            </a:r>
          </a:p>
          <a:p>
            <a:pPr marL="171450" indent="-171450">
              <a:buFont typeface="Arial" panose="020B0604020202020204" pitchFamily="34" charset="0"/>
              <a:buChar char="•"/>
            </a:pPr>
            <a:r>
              <a:rPr lang="nb-NO"/>
              <a:t>Hvordan kan du involvere Sofie i undringen?</a:t>
            </a:r>
          </a:p>
          <a:p>
            <a:endParaRPr lang="nb-NO"/>
          </a:p>
        </p:txBody>
      </p:sp>
      <p:sp>
        <p:nvSpPr>
          <p:cNvPr id="4" name="Plassholder for lysbildenummer 3">
            <a:extLst>
              <a:ext uri="{FF2B5EF4-FFF2-40B4-BE49-F238E27FC236}">
                <a16:creationId xmlns:a16="http://schemas.microsoft.com/office/drawing/2014/main" id="{9FA5B86D-796B-7ABC-7A82-CA1A93AA05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37140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DD4843-BBBE-047F-EE07-2A6D42558583}"/>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AE353F72-5260-E57B-7BB6-C15DDB9531B0}"/>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65D2187E-4CA3-3B98-EDFE-E53DF81F6BFE}"/>
              </a:ext>
            </a:extLst>
          </p:cNvPr>
          <p:cNvSpPr>
            <a:spLocks noGrp="1"/>
          </p:cNvSpPr>
          <p:nvPr>
            <p:ph type="body" idx="1"/>
          </p:nvPr>
        </p:nvSpPr>
        <p:spPr/>
        <p:txBody>
          <a:bodyPr/>
          <a:lstStyle/>
          <a:p>
            <a:r>
              <a:rPr lang="nb-NO" b="1"/>
              <a:t>Refleksjon:</a:t>
            </a:r>
            <a:r>
              <a:rPr lang="nb-NO"/>
              <a:t> </a:t>
            </a:r>
          </a:p>
          <a:p>
            <a:r>
              <a:rPr lang="nb-NO"/>
              <a:t>Hva trenger Sofie akkurat nå? </a:t>
            </a:r>
          </a:p>
          <a:p>
            <a:r>
              <a:rPr lang="nb-NO"/>
              <a:t>Hva kan barnehagen gjøre innenfor egen tjeneste? </a:t>
            </a:r>
          </a:p>
          <a:p>
            <a:r>
              <a:rPr lang="nb-NO"/>
              <a:t>Hvordan kan Sofie og foreldrene involveres? </a:t>
            </a:r>
          </a:p>
          <a:p>
            <a:r>
              <a:rPr lang="nb-NO"/>
              <a:t>Hvordan finner vi ut om tiltakene virker?</a:t>
            </a:r>
          </a:p>
          <a:p>
            <a:endParaRPr lang="nb-NO"/>
          </a:p>
        </p:txBody>
      </p:sp>
      <p:sp>
        <p:nvSpPr>
          <p:cNvPr id="4" name="Plassholder for lysbildenummer 3">
            <a:extLst>
              <a:ext uri="{FF2B5EF4-FFF2-40B4-BE49-F238E27FC236}">
                <a16:creationId xmlns:a16="http://schemas.microsoft.com/office/drawing/2014/main" id="{D665472F-A517-B2B3-3ED1-6CC24C584BE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04329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2E903C-755C-A4B8-ACB5-18D83ECAC54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531C05DB-D5D6-89EF-E3AE-6B97F459FE63}"/>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0CBD72DF-F4D9-13F5-DFBD-F9F1A4648160}"/>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EC3B1D88-5AD1-FEDB-C68A-2C449B6A770B}"/>
              </a:ext>
            </a:extLst>
          </p:cNvPr>
          <p:cNvSpPr>
            <a:spLocks noGrp="1"/>
          </p:cNvSpPr>
          <p:nvPr>
            <p:ph type="sldNum" sz="quarter" idx="5"/>
          </p:nvPr>
        </p:nvSpPr>
        <p:spPr/>
        <p:txBody>
          <a:bodyPr/>
          <a:lstStyle/>
          <a:p>
            <a:fld id="{E63FFCC1-3E52-4EB9-BCE6-49B2C654DE7D}" type="slidenum">
              <a:rPr lang="nb-NO" smtClean="0"/>
              <a:t>12</a:t>
            </a:fld>
            <a:endParaRPr lang="nb-NO"/>
          </a:p>
        </p:txBody>
      </p:sp>
    </p:spTree>
    <p:extLst>
      <p:ext uri="{BB962C8B-B14F-4D97-AF65-F5344CB8AC3E}">
        <p14:creationId xmlns:p14="http://schemas.microsoft.com/office/powerpoint/2010/main" val="15814252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B369D3-F143-58FB-25CF-AEB71B863F01}"/>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6DB7A044-8EEA-C3D7-E555-48A783EBEE38}"/>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4F4C9408-9F06-7513-6201-61171F23F312}"/>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865AEED1-E9B6-4582-EB48-22111C2F05C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555352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3EE982-6578-2878-EBEF-140BF0C1F32B}"/>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81EC9102-7031-7A8C-D2E8-C86E50F22E64}"/>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7978F0CF-2983-57BB-64CC-B9C88EA09687}"/>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874D5773-2C7A-DF49-A6F3-FD12E92475EE}"/>
              </a:ext>
            </a:extLst>
          </p:cNvPr>
          <p:cNvSpPr>
            <a:spLocks noGrp="1"/>
          </p:cNvSpPr>
          <p:nvPr>
            <p:ph type="sldNum" sz="quarter" idx="5"/>
          </p:nvPr>
        </p:nvSpPr>
        <p:spPr/>
        <p:txBody>
          <a:bodyPr/>
          <a:lstStyle/>
          <a:p>
            <a:fld id="{E63FFCC1-3E52-4EB9-BCE6-49B2C654DE7D}" type="slidenum">
              <a:rPr lang="nb-NO" smtClean="0"/>
              <a:t>14</a:t>
            </a:fld>
            <a:endParaRPr lang="nb-NO"/>
          </a:p>
        </p:txBody>
      </p:sp>
    </p:spTree>
    <p:extLst>
      <p:ext uri="{BB962C8B-B14F-4D97-AF65-F5344CB8AC3E}">
        <p14:creationId xmlns:p14="http://schemas.microsoft.com/office/powerpoint/2010/main" val="18746124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20B88B-0C18-C483-C715-8920C60A2BC0}"/>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9F812AFE-5E64-4F93-4617-37D84AB3DB4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B33A4067-A40B-0979-8F9B-19DAEF0D4CAA}"/>
              </a:ext>
            </a:extLst>
          </p:cNvPr>
          <p:cNvSpPr>
            <a:spLocks noGrp="1"/>
          </p:cNvSpPr>
          <p:nvPr>
            <p:ph type="body" idx="1"/>
          </p:nvPr>
        </p:nvSpPr>
        <p:spPr/>
        <p:txBody>
          <a:bodyPr/>
          <a:lstStyle/>
          <a:p>
            <a:endParaRPr lang="nb-NO"/>
          </a:p>
        </p:txBody>
      </p:sp>
      <p:sp>
        <p:nvSpPr>
          <p:cNvPr id="4" name="Plassholder for lysbildenummer 3">
            <a:extLst>
              <a:ext uri="{FF2B5EF4-FFF2-40B4-BE49-F238E27FC236}">
                <a16:creationId xmlns:a16="http://schemas.microsoft.com/office/drawing/2014/main" id="{D14E6140-96C5-12B5-1AE1-772AA6DE274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40307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AA0492-6CE3-D0CA-FAA4-3A7D9502845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A4AADAD2-4FD1-AE28-2F9F-55D2CA655FE0}"/>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F3AE4DC7-00D6-0695-F0D1-7F4F0030C819}"/>
              </a:ext>
            </a:extLst>
          </p:cNvPr>
          <p:cNvSpPr>
            <a:spLocks noGrp="1"/>
          </p:cNvSpPr>
          <p:nvPr>
            <p:ph type="body" idx="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D00C0666-FFEB-18B8-B1A8-1B8B72459A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7257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5247E2-E935-11A6-6B68-726FBAF6C920}"/>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CCE240B9-5F83-FC25-EC86-70B3C28D6BDA}"/>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45699DDC-906B-526D-55BB-652A6D7F480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C59FB3EC-6D88-CCFA-B137-DF34DDD860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19600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tellysbilde">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EF82FD3E-3186-1717-F8CC-8F5FE151EBDA}"/>
              </a:ext>
            </a:extLst>
          </p:cNvPr>
          <p:cNvSpPr>
            <a:spLocks noGrp="1"/>
          </p:cNvSpPr>
          <p:nvPr>
            <p:ph type="ctrTitle"/>
          </p:nvPr>
        </p:nvSpPr>
        <p:spPr>
          <a:xfrm>
            <a:off x="1524000" y="1122363"/>
            <a:ext cx="9144000" cy="2387600"/>
          </a:xfrm>
        </p:spPr>
        <p:txBody>
          <a:bodyPr anchor="b"/>
          <a:lstStyle>
            <a:lvl1pPr algn="ctr">
              <a:defRPr sz="6000"/>
            </a:lvl1pPr>
          </a:lstStyle>
          <a:p>
            <a:r>
              <a:rPr lang="nb-NO"/>
              <a:t>Klikk for å redigere tittelstil</a:t>
            </a:r>
          </a:p>
        </p:txBody>
      </p:sp>
      <p:sp>
        <p:nvSpPr>
          <p:cNvPr id="3" name="Undertittel 2">
            <a:extLst>
              <a:ext uri="{FF2B5EF4-FFF2-40B4-BE49-F238E27FC236}">
                <a16:creationId xmlns:a16="http://schemas.microsoft.com/office/drawing/2014/main" id="{46FC506E-CADC-EDD6-DC45-56A41C9AD80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nb-NO"/>
              <a:t>Klikk for å redigere undertittelstil i malen</a:t>
            </a:r>
          </a:p>
        </p:txBody>
      </p:sp>
      <p:sp>
        <p:nvSpPr>
          <p:cNvPr id="4" name="Plassholder for dato 3">
            <a:extLst>
              <a:ext uri="{FF2B5EF4-FFF2-40B4-BE49-F238E27FC236}">
                <a16:creationId xmlns:a16="http://schemas.microsoft.com/office/drawing/2014/main" id="{72C32D14-704D-6565-C897-10F17697147E}"/>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FCA6C963-E159-1CF9-0AEE-420D3CFFF06D}"/>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E2162D13-92AB-5E48-EC46-91A9B6217C78}"/>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62220301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tel og innho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327F9201-AC8A-D318-6F22-A25049639C53}"/>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F510EAFA-712E-B0BC-D0CB-9752082BA052}"/>
              </a:ext>
            </a:extLst>
          </p:cNvPr>
          <p:cNvSpPr>
            <a:spLocks noGrp="1"/>
          </p:cNvSpPr>
          <p:nvPr>
            <p:ph idx="1"/>
          </p:nvPr>
        </p:nvSpPr>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B731ACC2-2AA3-CCEE-1BB6-4F79F8AE723D}"/>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5829D0C-13C8-E2FB-2007-6D7904A0FFA4}"/>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8DED654B-60BF-1147-B6FF-4D3C08ED1905}"/>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93378620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Deloverskrif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43856552-C80C-E084-6BBF-C06872FEE17D}"/>
              </a:ext>
            </a:extLst>
          </p:cNvPr>
          <p:cNvSpPr>
            <a:spLocks noGrp="1"/>
          </p:cNvSpPr>
          <p:nvPr>
            <p:ph type="title"/>
          </p:nvPr>
        </p:nvSpPr>
        <p:spPr>
          <a:xfrm>
            <a:off x="831850" y="1709738"/>
            <a:ext cx="10515600" cy="2852737"/>
          </a:xfrm>
        </p:spPr>
        <p:txBody>
          <a:bodyPr anchor="b"/>
          <a:lstStyle>
            <a:lvl1pPr>
              <a:defRPr sz="6000"/>
            </a:lvl1pPr>
          </a:lstStyle>
          <a:p>
            <a:r>
              <a:rPr lang="nb-NO"/>
              <a:t>Klikk for å redigere tittelstil</a:t>
            </a:r>
          </a:p>
        </p:txBody>
      </p:sp>
      <p:sp>
        <p:nvSpPr>
          <p:cNvPr id="3" name="Plassholder for tekst 2">
            <a:extLst>
              <a:ext uri="{FF2B5EF4-FFF2-40B4-BE49-F238E27FC236}">
                <a16:creationId xmlns:a16="http://schemas.microsoft.com/office/drawing/2014/main" id="{B21C47FE-A671-3360-DB7A-C3427B4EAB0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nb-NO"/>
              <a:t>Klikk for å redigere tekststiler i malen</a:t>
            </a:r>
          </a:p>
        </p:txBody>
      </p:sp>
      <p:sp>
        <p:nvSpPr>
          <p:cNvPr id="4" name="Plassholder for dato 3">
            <a:extLst>
              <a:ext uri="{FF2B5EF4-FFF2-40B4-BE49-F238E27FC236}">
                <a16:creationId xmlns:a16="http://schemas.microsoft.com/office/drawing/2014/main" id="{41D249DD-CFFD-8604-604E-D86907A27D32}"/>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60C6114C-3037-ED47-F528-43EF42C77895}"/>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9DC26A85-252A-E5E7-DBA2-E2481349A151}"/>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702265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o innholdsdeler">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152480A1-1AD0-9D14-44B4-77F1ED385090}"/>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C9DDE8BA-1D5C-0AF2-D1C5-F005E3680414}"/>
              </a:ext>
            </a:extLst>
          </p:cNvPr>
          <p:cNvSpPr>
            <a:spLocks noGrp="1"/>
          </p:cNvSpPr>
          <p:nvPr>
            <p:ph sz="half" idx="1"/>
          </p:nvPr>
        </p:nvSpPr>
        <p:spPr>
          <a:xfrm>
            <a:off x="838200" y="1825625"/>
            <a:ext cx="5181600" cy="435133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innhold 3">
            <a:extLst>
              <a:ext uri="{FF2B5EF4-FFF2-40B4-BE49-F238E27FC236}">
                <a16:creationId xmlns:a16="http://schemas.microsoft.com/office/drawing/2014/main" id="{B31E58CE-E7DC-7582-1A2C-E691AC9C6F83}"/>
              </a:ext>
            </a:extLst>
          </p:cNvPr>
          <p:cNvSpPr>
            <a:spLocks noGrp="1"/>
          </p:cNvSpPr>
          <p:nvPr>
            <p:ph sz="half" idx="2"/>
          </p:nvPr>
        </p:nvSpPr>
        <p:spPr>
          <a:xfrm>
            <a:off x="6172200" y="1825625"/>
            <a:ext cx="5181600" cy="435133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5" name="Plassholder for dato 4">
            <a:extLst>
              <a:ext uri="{FF2B5EF4-FFF2-40B4-BE49-F238E27FC236}">
                <a16:creationId xmlns:a16="http://schemas.microsoft.com/office/drawing/2014/main" id="{F4AAF09D-EF42-4392-C61B-805C1304254E}"/>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13DE27F6-9ED5-74F9-AFEB-B48BA40DB5B2}"/>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8BE78262-796C-9369-40D8-993345C5B6C9}"/>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8044062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Sammenlignin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FD5867DF-D9F9-AADE-5EDE-11E47D859FFB}"/>
              </a:ext>
            </a:extLst>
          </p:cNvPr>
          <p:cNvSpPr>
            <a:spLocks noGrp="1"/>
          </p:cNvSpPr>
          <p:nvPr>
            <p:ph type="title"/>
          </p:nvPr>
        </p:nvSpPr>
        <p:spPr>
          <a:xfrm>
            <a:off x="839788" y="365125"/>
            <a:ext cx="10515600" cy="1325563"/>
          </a:xfrm>
        </p:spPr>
        <p:txBody>
          <a:bodyPr/>
          <a:lstStyle/>
          <a:p>
            <a:r>
              <a:rPr lang="nb-NO"/>
              <a:t>Klikk for å redigere tittelstil</a:t>
            </a:r>
          </a:p>
        </p:txBody>
      </p:sp>
      <p:sp>
        <p:nvSpPr>
          <p:cNvPr id="3" name="Plassholder for tekst 2">
            <a:extLst>
              <a:ext uri="{FF2B5EF4-FFF2-40B4-BE49-F238E27FC236}">
                <a16:creationId xmlns:a16="http://schemas.microsoft.com/office/drawing/2014/main" id="{742B5791-BBF9-C954-8457-9F2491D49EC7}"/>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b-NO"/>
              <a:t>Klikk for å redigere tekststiler i malen</a:t>
            </a:r>
          </a:p>
        </p:txBody>
      </p:sp>
      <p:sp>
        <p:nvSpPr>
          <p:cNvPr id="4" name="Plassholder for innhold 3">
            <a:extLst>
              <a:ext uri="{FF2B5EF4-FFF2-40B4-BE49-F238E27FC236}">
                <a16:creationId xmlns:a16="http://schemas.microsoft.com/office/drawing/2014/main" id="{D8BA4358-6665-5435-0DF0-044CDC4BAB15}"/>
              </a:ext>
            </a:extLst>
          </p:cNvPr>
          <p:cNvSpPr>
            <a:spLocks noGrp="1"/>
          </p:cNvSpPr>
          <p:nvPr>
            <p:ph sz="half" idx="2"/>
          </p:nvPr>
        </p:nvSpPr>
        <p:spPr>
          <a:xfrm>
            <a:off x="839788" y="2505075"/>
            <a:ext cx="5157787" cy="36845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5" name="Plassholder for tekst 4">
            <a:extLst>
              <a:ext uri="{FF2B5EF4-FFF2-40B4-BE49-F238E27FC236}">
                <a16:creationId xmlns:a16="http://schemas.microsoft.com/office/drawing/2014/main" id="{7E23220B-C138-FFEC-6D33-90FFBF4E29D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b-NO"/>
              <a:t>Klikk for å redigere tekststiler i malen</a:t>
            </a:r>
          </a:p>
        </p:txBody>
      </p:sp>
      <p:sp>
        <p:nvSpPr>
          <p:cNvPr id="6" name="Plassholder for innhold 5">
            <a:extLst>
              <a:ext uri="{FF2B5EF4-FFF2-40B4-BE49-F238E27FC236}">
                <a16:creationId xmlns:a16="http://schemas.microsoft.com/office/drawing/2014/main" id="{C422C2D3-F238-461B-EFBF-C1BE2EB15ADF}"/>
              </a:ext>
            </a:extLst>
          </p:cNvPr>
          <p:cNvSpPr>
            <a:spLocks noGrp="1"/>
          </p:cNvSpPr>
          <p:nvPr>
            <p:ph sz="quarter" idx="4"/>
          </p:nvPr>
        </p:nvSpPr>
        <p:spPr>
          <a:xfrm>
            <a:off x="6172200" y="2505075"/>
            <a:ext cx="5183188" cy="36845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7" name="Plassholder for dato 6">
            <a:extLst>
              <a:ext uri="{FF2B5EF4-FFF2-40B4-BE49-F238E27FC236}">
                <a16:creationId xmlns:a16="http://schemas.microsoft.com/office/drawing/2014/main" id="{2BFB036B-5071-DF6E-7DC2-F09E20AB4025}"/>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8" name="Plassholder for bunntekst 7">
            <a:extLst>
              <a:ext uri="{FF2B5EF4-FFF2-40B4-BE49-F238E27FC236}">
                <a16:creationId xmlns:a16="http://schemas.microsoft.com/office/drawing/2014/main" id="{ED68B871-1E75-B14A-2226-64F29A6EC4CA}"/>
              </a:ext>
            </a:extLst>
          </p:cNvPr>
          <p:cNvSpPr>
            <a:spLocks noGrp="1"/>
          </p:cNvSpPr>
          <p:nvPr>
            <p:ph type="ftr" sz="quarter" idx="11"/>
          </p:nvPr>
        </p:nvSpPr>
        <p:spPr/>
        <p:txBody>
          <a:bodyPr/>
          <a:lstStyle/>
          <a:p>
            <a:endParaRPr lang="nb-NO"/>
          </a:p>
        </p:txBody>
      </p:sp>
      <p:sp>
        <p:nvSpPr>
          <p:cNvPr id="9" name="Plassholder for lysbildenummer 8">
            <a:extLst>
              <a:ext uri="{FF2B5EF4-FFF2-40B4-BE49-F238E27FC236}">
                <a16:creationId xmlns:a16="http://schemas.microsoft.com/office/drawing/2014/main" id="{07A10FE2-DACC-EA81-F52E-A00BCD636FFE}"/>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6506080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Bare tittel">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55006EE0-5B50-A00A-A3BD-B33AAD7E4692}"/>
              </a:ext>
            </a:extLst>
          </p:cNvPr>
          <p:cNvSpPr>
            <a:spLocks noGrp="1"/>
          </p:cNvSpPr>
          <p:nvPr>
            <p:ph type="title"/>
          </p:nvPr>
        </p:nvSpPr>
        <p:spPr/>
        <p:txBody>
          <a:bodyPr/>
          <a:lstStyle/>
          <a:p>
            <a:r>
              <a:rPr lang="nb-NO"/>
              <a:t>Klikk for å redigere tittelstil</a:t>
            </a:r>
          </a:p>
        </p:txBody>
      </p:sp>
      <p:sp>
        <p:nvSpPr>
          <p:cNvPr id="3" name="Plassholder for dato 2">
            <a:extLst>
              <a:ext uri="{FF2B5EF4-FFF2-40B4-BE49-F238E27FC236}">
                <a16:creationId xmlns:a16="http://schemas.microsoft.com/office/drawing/2014/main" id="{5A355632-EEDA-5792-E110-9850EECC7D54}"/>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4" name="Plassholder for bunntekst 3">
            <a:extLst>
              <a:ext uri="{FF2B5EF4-FFF2-40B4-BE49-F238E27FC236}">
                <a16:creationId xmlns:a16="http://schemas.microsoft.com/office/drawing/2014/main" id="{4ADC4D2C-11F3-1218-3A92-EA0E07CD0117}"/>
              </a:ext>
            </a:extLst>
          </p:cNvPr>
          <p:cNvSpPr>
            <a:spLocks noGrp="1"/>
          </p:cNvSpPr>
          <p:nvPr>
            <p:ph type="ftr" sz="quarter" idx="11"/>
          </p:nvPr>
        </p:nvSpPr>
        <p:spPr/>
        <p:txBody>
          <a:bodyPr/>
          <a:lstStyle/>
          <a:p>
            <a:endParaRPr lang="nb-NO"/>
          </a:p>
        </p:txBody>
      </p:sp>
      <p:sp>
        <p:nvSpPr>
          <p:cNvPr id="5" name="Plassholder for lysbildenummer 4">
            <a:extLst>
              <a:ext uri="{FF2B5EF4-FFF2-40B4-BE49-F238E27FC236}">
                <a16:creationId xmlns:a16="http://schemas.microsoft.com/office/drawing/2014/main" id="{A775AE45-7A40-92D2-3B80-E6C7830B49AB}"/>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78253823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Tomt">
    <p:spTree>
      <p:nvGrpSpPr>
        <p:cNvPr id="1" name=""/>
        <p:cNvGrpSpPr/>
        <p:nvPr/>
      </p:nvGrpSpPr>
      <p:grpSpPr>
        <a:xfrm>
          <a:off x="0" y="0"/>
          <a:ext cx="0" cy="0"/>
          <a:chOff x="0" y="0"/>
          <a:chExt cx="0" cy="0"/>
        </a:xfrm>
      </p:grpSpPr>
      <p:sp>
        <p:nvSpPr>
          <p:cNvPr id="2" name="Plassholder for dato 1">
            <a:extLst>
              <a:ext uri="{FF2B5EF4-FFF2-40B4-BE49-F238E27FC236}">
                <a16:creationId xmlns:a16="http://schemas.microsoft.com/office/drawing/2014/main" id="{5934642F-2BC9-63A2-01DC-AEA5947974F4}"/>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3" name="Plassholder for bunntekst 2">
            <a:extLst>
              <a:ext uri="{FF2B5EF4-FFF2-40B4-BE49-F238E27FC236}">
                <a16:creationId xmlns:a16="http://schemas.microsoft.com/office/drawing/2014/main" id="{792570A0-BC68-E473-C2AF-9237EF991139}"/>
              </a:ext>
            </a:extLst>
          </p:cNvPr>
          <p:cNvSpPr>
            <a:spLocks noGrp="1"/>
          </p:cNvSpPr>
          <p:nvPr>
            <p:ph type="ftr" sz="quarter" idx="11"/>
          </p:nvPr>
        </p:nvSpPr>
        <p:spPr/>
        <p:txBody>
          <a:bodyPr/>
          <a:lstStyle/>
          <a:p>
            <a:endParaRPr lang="nb-NO"/>
          </a:p>
        </p:txBody>
      </p:sp>
      <p:sp>
        <p:nvSpPr>
          <p:cNvPr id="4" name="Plassholder for lysbildenummer 3">
            <a:extLst>
              <a:ext uri="{FF2B5EF4-FFF2-40B4-BE49-F238E27FC236}">
                <a16:creationId xmlns:a16="http://schemas.microsoft.com/office/drawing/2014/main" id="{BE8C3153-C46C-CB4C-0F5A-7FFA08843423}"/>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2525195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nhold med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65249B46-109F-C2BD-59A1-285251B4D3E0}"/>
              </a:ext>
            </a:extLst>
          </p:cNvPr>
          <p:cNvSpPr>
            <a:spLocks noGrp="1"/>
          </p:cNvSpPr>
          <p:nvPr>
            <p:ph type="title"/>
          </p:nvPr>
        </p:nvSpPr>
        <p:spPr>
          <a:xfrm>
            <a:off x="839788" y="457200"/>
            <a:ext cx="3932237" cy="1600200"/>
          </a:xfrm>
        </p:spPr>
        <p:txBody>
          <a:bodyPr anchor="b"/>
          <a:lstStyle>
            <a:lvl1pPr>
              <a:defRPr sz="3200"/>
            </a:lvl1pPr>
          </a:lstStyle>
          <a:p>
            <a:r>
              <a:rPr lang="nb-NO"/>
              <a:t>Klikk for å redigere tittelstil</a:t>
            </a:r>
          </a:p>
        </p:txBody>
      </p:sp>
      <p:sp>
        <p:nvSpPr>
          <p:cNvPr id="3" name="Plassholder for innhold 2">
            <a:extLst>
              <a:ext uri="{FF2B5EF4-FFF2-40B4-BE49-F238E27FC236}">
                <a16:creationId xmlns:a16="http://schemas.microsoft.com/office/drawing/2014/main" id="{DE43E3CC-9BB9-C337-8F9F-370B5C786D4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tekst 3">
            <a:extLst>
              <a:ext uri="{FF2B5EF4-FFF2-40B4-BE49-F238E27FC236}">
                <a16:creationId xmlns:a16="http://schemas.microsoft.com/office/drawing/2014/main" id="{1FBEC81B-3A16-D6A5-F60F-B19208FE5DA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b-NO"/>
              <a:t>Klikk for å redigere tekststiler i malen</a:t>
            </a:r>
          </a:p>
        </p:txBody>
      </p:sp>
      <p:sp>
        <p:nvSpPr>
          <p:cNvPr id="5" name="Plassholder for dato 4">
            <a:extLst>
              <a:ext uri="{FF2B5EF4-FFF2-40B4-BE49-F238E27FC236}">
                <a16:creationId xmlns:a16="http://schemas.microsoft.com/office/drawing/2014/main" id="{9367B3C1-2A63-3903-C051-F47BEFC5BF92}"/>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E4A031D3-4B0F-3A11-231D-003513F3D28B}"/>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1C294AC5-10A1-6D9D-D08C-94B80131DC1D}"/>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82823933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e med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F655F53E-B4BF-FC86-CC2C-081F65F81E8E}"/>
              </a:ext>
            </a:extLst>
          </p:cNvPr>
          <p:cNvSpPr>
            <a:spLocks noGrp="1"/>
          </p:cNvSpPr>
          <p:nvPr>
            <p:ph type="title"/>
          </p:nvPr>
        </p:nvSpPr>
        <p:spPr>
          <a:xfrm>
            <a:off x="839788" y="457200"/>
            <a:ext cx="3932237" cy="1600200"/>
          </a:xfrm>
        </p:spPr>
        <p:txBody>
          <a:bodyPr anchor="b"/>
          <a:lstStyle>
            <a:lvl1pPr>
              <a:defRPr sz="3200"/>
            </a:lvl1pPr>
          </a:lstStyle>
          <a:p>
            <a:r>
              <a:rPr lang="nb-NO"/>
              <a:t>Klikk for å redigere tittelstil</a:t>
            </a:r>
          </a:p>
        </p:txBody>
      </p:sp>
      <p:sp>
        <p:nvSpPr>
          <p:cNvPr id="3" name="Plassholder for bilde 2">
            <a:extLst>
              <a:ext uri="{FF2B5EF4-FFF2-40B4-BE49-F238E27FC236}">
                <a16:creationId xmlns:a16="http://schemas.microsoft.com/office/drawing/2014/main" id="{44DCA5D9-C225-8BBF-B434-CFCFF2FC664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nb-NO"/>
          </a:p>
        </p:txBody>
      </p:sp>
      <p:sp>
        <p:nvSpPr>
          <p:cNvPr id="4" name="Plassholder for tekst 3">
            <a:extLst>
              <a:ext uri="{FF2B5EF4-FFF2-40B4-BE49-F238E27FC236}">
                <a16:creationId xmlns:a16="http://schemas.microsoft.com/office/drawing/2014/main" id="{F676AA95-300B-260E-365B-D9A9591E1AF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b-NO"/>
              <a:t>Klikk for å redigere tekststiler i malen</a:t>
            </a:r>
          </a:p>
        </p:txBody>
      </p:sp>
      <p:sp>
        <p:nvSpPr>
          <p:cNvPr id="5" name="Plassholder for dato 4">
            <a:extLst>
              <a:ext uri="{FF2B5EF4-FFF2-40B4-BE49-F238E27FC236}">
                <a16:creationId xmlns:a16="http://schemas.microsoft.com/office/drawing/2014/main" id="{94CC4DD4-D173-6C6E-E996-AD5C76E28103}"/>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60487BA4-B332-04A7-6E4B-E6F80FE4653C}"/>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A7295C84-4F96-AC46-D827-00511A98F8DD}"/>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05399588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Loddrett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856270D9-0624-E73F-0EAA-8DB2F0BE53A6}"/>
              </a:ext>
            </a:extLst>
          </p:cNvPr>
          <p:cNvSpPr>
            <a:spLocks noGrp="1"/>
          </p:cNvSpPr>
          <p:nvPr>
            <p:ph type="title"/>
          </p:nvPr>
        </p:nvSpPr>
        <p:spPr/>
        <p:txBody>
          <a:bodyPr/>
          <a:lstStyle/>
          <a:p>
            <a:r>
              <a:rPr lang="nb-NO"/>
              <a:t>Klikk for å redigere tittelstil</a:t>
            </a:r>
          </a:p>
        </p:txBody>
      </p:sp>
      <p:sp>
        <p:nvSpPr>
          <p:cNvPr id="3" name="Plassholder for loddrett tekst 2">
            <a:extLst>
              <a:ext uri="{FF2B5EF4-FFF2-40B4-BE49-F238E27FC236}">
                <a16:creationId xmlns:a16="http://schemas.microsoft.com/office/drawing/2014/main" id="{019B973C-1611-CF7F-2933-2B6CD5DBED68}"/>
              </a:ext>
            </a:extLst>
          </p:cNvPr>
          <p:cNvSpPr>
            <a:spLocks noGrp="1"/>
          </p:cNvSpPr>
          <p:nvPr>
            <p:ph type="body" orient="vert" idx="1"/>
          </p:nvPr>
        </p:nvSpPr>
        <p:spPr/>
        <p:txBody>
          <a:bodyPr vert="eaVert"/>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498E5C0B-B476-C792-0146-8C91284B1677}"/>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9ED0AE59-06D3-CE02-CE1E-D9233FD4AE18}"/>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6D006245-A493-79BA-A22D-A79652A29BA8}"/>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8221821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Loddrett tittel og tekst">
    <p:spTree>
      <p:nvGrpSpPr>
        <p:cNvPr id="1" name=""/>
        <p:cNvGrpSpPr/>
        <p:nvPr/>
      </p:nvGrpSpPr>
      <p:grpSpPr>
        <a:xfrm>
          <a:off x="0" y="0"/>
          <a:ext cx="0" cy="0"/>
          <a:chOff x="0" y="0"/>
          <a:chExt cx="0" cy="0"/>
        </a:xfrm>
      </p:grpSpPr>
      <p:sp>
        <p:nvSpPr>
          <p:cNvPr id="2" name="Loddrett tittel 1">
            <a:extLst>
              <a:ext uri="{FF2B5EF4-FFF2-40B4-BE49-F238E27FC236}">
                <a16:creationId xmlns:a16="http://schemas.microsoft.com/office/drawing/2014/main" id="{23489E4C-8CE2-6133-3DF4-74F59B05FEFF}"/>
              </a:ext>
            </a:extLst>
          </p:cNvPr>
          <p:cNvSpPr>
            <a:spLocks noGrp="1"/>
          </p:cNvSpPr>
          <p:nvPr>
            <p:ph type="title" orient="vert"/>
          </p:nvPr>
        </p:nvSpPr>
        <p:spPr>
          <a:xfrm>
            <a:off x="8724900" y="365125"/>
            <a:ext cx="2628900" cy="5811838"/>
          </a:xfrm>
        </p:spPr>
        <p:txBody>
          <a:bodyPr vert="eaVert"/>
          <a:lstStyle/>
          <a:p>
            <a:r>
              <a:rPr lang="nb-NO"/>
              <a:t>Klikk for å redigere tittelstil</a:t>
            </a:r>
          </a:p>
        </p:txBody>
      </p:sp>
      <p:sp>
        <p:nvSpPr>
          <p:cNvPr id="3" name="Plassholder for loddrett tekst 2">
            <a:extLst>
              <a:ext uri="{FF2B5EF4-FFF2-40B4-BE49-F238E27FC236}">
                <a16:creationId xmlns:a16="http://schemas.microsoft.com/office/drawing/2014/main" id="{9609AD1A-828C-AF18-F79F-D4CE2FF4984F}"/>
              </a:ext>
            </a:extLst>
          </p:cNvPr>
          <p:cNvSpPr>
            <a:spLocks noGrp="1"/>
          </p:cNvSpPr>
          <p:nvPr>
            <p:ph type="body" orient="vert" idx="1"/>
          </p:nvPr>
        </p:nvSpPr>
        <p:spPr>
          <a:xfrm>
            <a:off x="838200" y="365125"/>
            <a:ext cx="7734300" cy="5811838"/>
          </a:xfrm>
        </p:spPr>
        <p:txBody>
          <a:bodyPr vert="eaVert"/>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CF0CB6EC-C474-D296-1BF3-42D3394AAB7F}"/>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9899CA6-D36F-5059-D72A-0196A39EF6E9}"/>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7AB5BF16-26BB-ADD2-48EC-EB97E36DA639}"/>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3604153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ssholder for tittel 1">
            <a:extLst>
              <a:ext uri="{FF2B5EF4-FFF2-40B4-BE49-F238E27FC236}">
                <a16:creationId xmlns:a16="http://schemas.microsoft.com/office/drawing/2014/main" id="{8487C5D8-2BCF-DCB1-5604-1360C4004CD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b-NO"/>
              <a:t>Klikk for å redigere tittelstil</a:t>
            </a:r>
          </a:p>
        </p:txBody>
      </p:sp>
      <p:sp>
        <p:nvSpPr>
          <p:cNvPr id="3" name="Plassholder for tekst 2">
            <a:extLst>
              <a:ext uri="{FF2B5EF4-FFF2-40B4-BE49-F238E27FC236}">
                <a16:creationId xmlns:a16="http://schemas.microsoft.com/office/drawing/2014/main" id="{F2A068D1-927A-866C-8FD1-7B93E7BDA39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00D1E7F7-3934-F199-4DC2-9E3EFC174DF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EBEC982-BB93-3F2D-A3E8-66F14E77A7A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nb-NO"/>
          </a:p>
        </p:txBody>
      </p:sp>
      <p:sp>
        <p:nvSpPr>
          <p:cNvPr id="6" name="Plassholder for lysbildenummer 5">
            <a:extLst>
              <a:ext uri="{FF2B5EF4-FFF2-40B4-BE49-F238E27FC236}">
                <a16:creationId xmlns:a16="http://schemas.microsoft.com/office/drawing/2014/main" id="{26F14158-97AA-8BEB-6941-2295D4CB938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E20FCD7-0929-40A4-B96E-3BC6E99D2D50}" type="slidenum">
              <a:rPr lang="nb-NO" smtClean="0"/>
              <a:t>‹#›</a:t>
            </a:fld>
            <a:endParaRPr lang="nb-NO"/>
          </a:p>
        </p:txBody>
      </p:sp>
    </p:spTree>
    <p:extLst>
      <p:ext uri="{BB962C8B-B14F-4D97-AF65-F5344CB8AC3E}">
        <p14:creationId xmlns:p14="http://schemas.microsoft.com/office/powerpoint/2010/main" val="233748019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b-N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s://vimeo.com/323153286" TargetMode="Externa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hyperlink" Target="https://youtu.be/XinOa0H9xEo" TargetMode="External"/><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1.png"/></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hyperlink" Target="https://www.tynset.kommune.no/er-du-urolig-for-barn-unge-eller-en-familie/" TargetMode="External"/><Relationship Id="rId4" Type="http://schemas.openxmlformats.org/officeDocument/2006/relationships/hyperlink" Target="https://bti.tynset.kommune.no/" TargetMode="Externa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hyperlink" Target="https://bti.tynset.kommune.no/ressurser/snakke-med-barn/" TargetMode="External"/><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 name="Group 6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8" name="Group 6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0" name="Freeform: Shape 6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1" name="Freeform: Shape 7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2" name="Freeform: Shape 7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3" name="Freeform: Shape 7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4" name="Freeform: Shape 7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5" name="Freeform: Shape 7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p:cNvSpPr>
            <a:spLocks noGrp="1"/>
          </p:cNvSpPr>
          <p:nvPr>
            <p:ph type="ctrTitle"/>
          </p:nvPr>
        </p:nvSpPr>
        <p:spPr>
          <a:xfrm>
            <a:off x="789708" y="1500611"/>
            <a:ext cx="9725730" cy="1740732"/>
          </a:xfrm>
        </p:spPr>
        <p:txBody>
          <a:bodyPr anchor="ctr">
            <a:normAutofit/>
          </a:bodyPr>
          <a:lstStyle/>
          <a:p>
            <a:r>
              <a:rPr lang="en-US" sz="4800">
                <a:solidFill>
                  <a:schemeClr val="bg1"/>
                </a:solidFill>
                <a:cs typeface="Calibri Light"/>
              </a:rPr>
              <a:t>Samling for </a:t>
            </a:r>
            <a:r>
              <a:rPr lang="en-US" sz="4800" err="1">
                <a:solidFill>
                  <a:schemeClr val="bg1"/>
                </a:solidFill>
                <a:cs typeface="Calibri Light"/>
              </a:rPr>
              <a:t>nytilsatte</a:t>
            </a:r>
            <a:r>
              <a:rPr lang="en-US" sz="4800">
                <a:solidFill>
                  <a:schemeClr val="bg1"/>
                </a:solidFill>
                <a:cs typeface="Calibri Light"/>
              </a:rPr>
              <a:t> </a:t>
            </a:r>
            <a:br>
              <a:rPr lang="en-US" sz="4800">
                <a:solidFill>
                  <a:schemeClr val="bg1"/>
                </a:solidFill>
                <a:cs typeface="Calibri Light"/>
              </a:rPr>
            </a:br>
            <a:r>
              <a:rPr lang="en-US" sz="2800">
                <a:solidFill>
                  <a:schemeClr val="bg1"/>
                </a:solidFill>
                <a:cs typeface="Calibri Light"/>
              </a:rPr>
              <a:t>28.09.26</a:t>
            </a:r>
            <a:endParaRPr lang="en-US" sz="2800">
              <a:solidFill>
                <a:schemeClr val="bg1"/>
              </a:solidFill>
            </a:endParaRPr>
          </a:p>
        </p:txBody>
      </p:sp>
      <p:sp>
        <p:nvSpPr>
          <p:cNvPr id="3" name="Undertittel 2"/>
          <p:cNvSpPr>
            <a:spLocks noGrp="1"/>
          </p:cNvSpPr>
          <p:nvPr>
            <p:ph type="subTitle" idx="1"/>
          </p:nvPr>
        </p:nvSpPr>
        <p:spPr>
          <a:xfrm>
            <a:off x="789708" y="3640633"/>
            <a:ext cx="9725730" cy="2487212"/>
          </a:xfrm>
        </p:spPr>
        <p:txBody>
          <a:bodyPr anchor="ctr">
            <a:normAutofit/>
          </a:bodyPr>
          <a:lstStyle/>
          <a:p>
            <a:r>
              <a:rPr lang="en-US"/>
              <a:t>Bedre </a:t>
            </a:r>
            <a:r>
              <a:rPr lang="en-US" err="1"/>
              <a:t>Tverrfaglig</a:t>
            </a:r>
            <a:r>
              <a:rPr lang="en-US"/>
              <a:t> </a:t>
            </a:r>
            <a:r>
              <a:rPr lang="en-US" err="1"/>
              <a:t>Innsats</a:t>
            </a:r>
            <a:endParaRPr lang="en-US"/>
          </a:p>
          <a:p>
            <a:r>
              <a:rPr lang="en-US" err="1"/>
              <a:t>Handlingsveileder</a:t>
            </a:r>
            <a:r>
              <a:rPr lang="en-US"/>
              <a:t>  </a:t>
            </a:r>
          </a:p>
          <a:p>
            <a:endParaRPr lang="en-US"/>
          </a:p>
        </p:txBody>
      </p:sp>
    </p:spTree>
    <p:extLst>
      <p:ext uri="{BB962C8B-B14F-4D97-AF65-F5344CB8AC3E}">
        <p14:creationId xmlns:p14="http://schemas.microsoft.com/office/powerpoint/2010/main" val="42531249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48ECC50F-DA06-B9BA-78B7-C3F1F24CD67B}"/>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5358BF2E-81DD-764B-13DA-55F5221C48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EEB7C2C8-B822-D9FE-0E93-396E511D911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F41733C1-81B8-8408-9007-3B545B19F5A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lor">
              <a:extLst>
                <a:ext uri="{FF2B5EF4-FFF2-40B4-BE49-F238E27FC236}">
                  <a16:creationId xmlns:a16="http://schemas.microsoft.com/office/drawing/2014/main" id="{4C36E873-4DEB-FB85-7308-B201E596EE1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254C81DC-F128-889E-317E-DE67D632D8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683A51A3-2573-169B-51A3-F331C705A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BF29BE19-E846-78FD-97EF-5E767AE9D89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70A1883C-C877-4FD6-68CD-0B75E5CA446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0E711B3F-B9D2-16D8-B164-44EFB8D472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7B236074-0763-4073-A8A9-6B99460F9B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9D451E00-6B02-4CD5-8561-58598879AB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106583C6-4C06-C182-614F-D4734AEB07A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8" name="Tittel 7">
            <a:extLst>
              <a:ext uri="{FF2B5EF4-FFF2-40B4-BE49-F238E27FC236}">
                <a16:creationId xmlns:a16="http://schemas.microsoft.com/office/drawing/2014/main" id="{EAB99BC3-EBED-7FF5-20C3-35D3D97226B5}"/>
              </a:ext>
            </a:extLst>
          </p:cNvPr>
          <p:cNvSpPr>
            <a:spLocks noGrp="1"/>
          </p:cNvSpPr>
          <p:nvPr>
            <p:ph type="title"/>
          </p:nvPr>
        </p:nvSpPr>
        <p:spPr>
          <a:xfrm>
            <a:off x="1598954" y="3140121"/>
            <a:ext cx="8363480" cy="1343767"/>
          </a:xfrm>
        </p:spPr>
        <p:txBody>
          <a:bodyPr>
            <a:normAutofit fontScale="90000"/>
          </a:bodyPr>
          <a:lstStyle/>
          <a:p>
            <a:pPr algn="ctr"/>
            <a:br>
              <a:rPr lang="nb-NO">
                <a:solidFill>
                  <a:schemeClr val="bg1"/>
                </a:solidFill>
                <a:cs typeface="Calibri Light"/>
              </a:rPr>
            </a:br>
            <a:r>
              <a:rPr lang="nb-NO">
                <a:solidFill>
                  <a:schemeClr val="bg1"/>
                </a:solidFill>
                <a:cs typeface="Calibri Light"/>
              </a:rPr>
              <a:t>Er du urolig for et barn/ungdom eller </a:t>
            </a:r>
            <a:br>
              <a:rPr lang="nb-NO">
                <a:solidFill>
                  <a:schemeClr val="bg1"/>
                </a:solidFill>
                <a:cs typeface="Calibri Light"/>
              </a:rPr>
            </a:br>
            <a:r>
              <a:rPr lang="nb-NO">
                <a:solidFill>
                  <a:schemeClr val="bg1"/>
                </a:solidFill>
                <a:cs typeface="Calibri Light"/>
              </a:rPr>
              <a:t>en familie?</a:t>
            </a:r>
            <a:br>
              <a:rPr lang="nb-NO">
                <a:solidFill>
                  <a:schemeClr val="bg1"/>
                </a:solidFill>
                <a:cs typeface="Calibri Light"/>
              </a:rPr>
            </a:br>
            <a:br>
              <a:rPr lang="nb-NO">
                <a:solidFill>
                  <a:schemeClr val="bg1"/>
                </a:solidFill>
                <a:cs typeface="Calibri Light"/>
              </a:rPr>
            </a:br>
            <a:r>
              <a:rPr lang="nb-NO" sz="2700">
                <a:solidFill>
                  <a:schemeClr val="bg2">
                    <a:lumMod val="90000"/>
                  </a:schemeClr>
                </a:solidFill>
                <a:hlinkClick r:id="rId3">
                  <a:extLst>
                    <a:ext uri="{A12FA001-AC4F-418D-AE19-62706E023703}">
                      <ahyp:hlinkClr xmlns:ahyp="http://schemas.microsoft.com/office/drawing/2018/hyperlinkcolor" val="tx"/>
                    </a:ext>
                  </a:extLst>
                </a:hlinkClick>
              </a:rPr>
              <a:t>0–24-filmen (Bokmål) </a:t>
            </a:r>
            <a:r>
              <a:rPr lang="nb-NO" sz="2700" err="1">
                <a:solidFill>
                  <a:schemeClr val="bg2">
                    <a:lumMod val="90000"/>
                  </a:schemeClr>
                </a:solidFill>
                <a:hlinkClick r:id="rId3">
                  <a:extLst>
                    <a:ext uri="{A12FA001-AC4F-418D-AE19-62706E023703}">
                      <ahyp:hlinkClr xmlns:ahyp="http://schemas.microsoft.com/office/drawing/2018/hyperlinkcolor" val="tx"/>
                    </a:ext>
                  </a:extLst>
                </a:hlinkClick>
              </a:rPr>
              <a:t>on</a:t>
            </a:r>
            <a:r>
              <a:rPr lang="nb-NO" sz="2700">
                <a:solidFill>
                  <a:schemeClr val="bg2">
                    <a:lumMod val="90000"/>
                  </a:schemeClr>
                </a:solidFill>
                <a:hlinkClick r:id="rId3">
                  <a:extLst>
                    <a:ext uri="{A12FA001-AC4F-418D-AE19-62706E023703}">
                      <ahyp:hlinkClr xmlns:ahyp="http://schemas.microsoft.com/office/drawing/2018/hyperlinkcolor" val="tx"/>
                    </a:ext>
                  </a:extLst>
                </a:hlinkClick>
              </a:rPr>
              <a:t> </a:t>
            </a:r>
            <a:r>
              <a:rPr lang="nb-NO" sz="2700" err="1">
                <a:solidFill>
                  <a:schemeClr val="bg2">
                    <a:lumMod val="90000"/>
                  </a:schemeClr>
                </a:solidFill>
                <a:hlinkClick r:id="rId3">
                  <a:extLst>
                    <a:ext uri="{A12FA001-AC4F-418D-AE19-62706E023703}">
                      <ahyp:hlinkClr xmlns:ahyp="http://schemas.microsoft.com/office/drawing/2018/hyperlinkcolor" val="tx"/>
                    </a:ext>
                  </a:extLst>
                </a:hlinkClick>
              </a:rPr>
              <a:t>Vimeo</a:t>
            </a:r>
            <a:br>
              <a:rPr lang="nb-NO">
                <a:solidFill>
                  <a:schemeClr val="bg2">
                    <a:lumMod val="90000"/>
                  </a:schemeClr>
                </a:solidFill>
                <a:cs typeface="Calibri Light"/>
              </a:rPr>
            </a:br>
            <a:endParaRPr lang="nb-NO">
              <a:solidFill>
                <a:schemeClr val="bg2">
                  <a:lumMod val="90000"/>
                </a:schemeClr>
              </a:solidFill>
            </a:endParaRPr>
          </a:p>
        </p:txBody>
      </p:sp>
    </p:spTree>
    <p:extLst>
      <p:ext uri="{BB962C8B-B14F-4D97-AF65-F5344CB8AC3E}">
        <p14:creationId xmlns:p14="http://schemas.microsoft.com/office/powerpoint/2010/main" val="136603515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4C02850-9600-A600-F91C-5A9CF3FEF93E}"/>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8D597A99-0820-2E16-D1C8-1411AADA32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CC3362CD-F780-A328-2813-C78E5E5D9A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B56C7AF4-7DC0-EC3A-A86E-EC3F6D6C272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45D623BB-C56B-214B-F612-9DDBE14A94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53E67000-A0F1-3A0E-39F3-EA633E4041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B87AF62D-B732-6BFF-3E81-BC1D88711A4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0195056F-A62D-7FA1-D496-39F6AC03936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0340F25-E1DB-1BD5-2A46-910AF7B13A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A76C667B-E2E2-B81C-6E42-C341D72894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F35C555D-3DBA-83D9-8E26-B59B6E89737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38AA59B7-A7D0-590D-0D93-F0D8BD8D694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0CA81F1A-AC66-4FEC-4643-BECA67BDAB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AA326315-1C80-8DDF-A73B-AE811BDA39B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A2FD9A1F-47DD-A431-E857-822D89E9645B}"/>
              </a:ext>
            </a:extLst>
          </p:cNvPr>
          <p:cNvSpPr>
            <a:spLocks noGrp="1"/>
          </p:cNvSpPr>
          <p:nvPr>
            <p:ph type="ctrTitle"/>
          </p:nvPr>
        </p:nvSpPr>
        <p:spPr>
          <a:xfrm>
            <a:off x="917829" y="1431210"/>
            <a:ext cx="9725730" cy="2226769"/>
          </a:xfrm>
        </p:spPr>
        <p:txBody>
          <a:bodyPr anchor="ctr">
            <a:normAutofit/>
          </a:bodyPr>
          <a:lstStyle/>
          <a:p>
            <a:r>
              <a:rPr lang="en-US" sz="4400" err="1">
                <a:solidFill>
                  <a:schemeClr val="bg1"/>
                </a:solidFill>
                <a:cs typeface="Calibri Light"/>
              </a:rPr>
              <a:t>Refleksjonsspørsmål</a:t>
            </a:r>
            <a:r>
              <a:rPr lang="en-US" sz="4400">
                <a:solidFill>
                  <a:schemeClr val="bg1"/>
                </a:solidFill>
                <a:cs typeface="Calibri Light"/>
              </a:rPr>
              <a:t> </a:t>
            </a:r>
            <a:endParaRPr lang="en-US" sz="2400">
              <a:solidFill>
                <a:schemeClr val="bg1"/>
              </a:solidFill>
            </a:endParaRPr>
          </a:p>
        </p:txBody>
      </p:sp>
      <p:sp>
        <p:nvSpPr>
          <p:cNvPr id="3" name="Undertittel 2">
            <a:extLst>
              <a:ext uri="{FF2B5EF4-FFF2-40B4-BE49-F238E27FC236}">
                <a16:creationId xmlns:a16="http://schemas.microsoft.com/office/drawing/2014/main" id="{431A0082-9242-2465-8B16-61A64B86AA76}"/>
              </a:ext>
            </a:extLst>
          </p:cNvPr>
          <p:cNvSpPr>
            <a:spLocks noGrp="1"/>
          </p:cNvSpPr>
          <p:nvPr>
            <p:ph type="subTitle" idx="1"/>
          </p:nvPr>
        </p:nvSpPr>
        <p:spPr>
          <a:xfrm>
            <a:off x="2633408" y="3701457"/>
            <a:ext cx="7493269" cy="2487212"/>
          </a:xfrm>
        </p:spPr>
        <p:txBody>
          <a:bodyPr anchor="ctr">
            <a:normAutofit/>
          </a:bodyPr>
          <a:lstStyle/>
          <a:p>
            <a:pPr marL="342900" indent="-342900" algn="l">
              <a:buFont typeface="Arial" panose="020B0604020202020204" pitchFamily="34" charset="0"/>
              <a:buChar char="•"/>
            </a:pPr>
            <a:r>
              <a:rPr lang="nb-NO"/>
              <a:t>Hva gjorde mest inntrykk på deg i filmen?</a:t>
            </a:r>
          </a:p>
          <a:p>
            <a:pPr marL="342900" indent="-342900" algn="l">
              <a:buFont typeface="Arial" panose="020B0604020202020204" pitchFamily="34" charset="0"/>
              <a:buChar char="•"/>
            </a:pPr>
            <a:endParaRPr lang="nb-NO"/>
          </a:p>
          <a:p>
            <a:pPr marL="342900" indent="-342900" algn="l">
              <a:buFont typeface="Arial" panose="020B0604020202020204" pitchFamily="34" charset="0"/>
              <a:buChar char="•"/>
            </a:pPr>
            <a:r>
              <a:rPr lang="nb-NO"/>
              <a:t>Hva tenker du er viktig for oss som jobber med barn og unge?</a:t>
            </a:r>
          </a:p>
          <a:p>
            <a:pPr algn="l"/>
            <a:endParaRPr lang="en-US"/>
          </a:p>
        </p:txBody>
      </p:sp>
    </p:spTree>
    <p:extLst>
      <p:ext uri="{BB962C8B-B14F-4D97-AF65-F5344CB8AC3E}">
        <p14:creationId xmlns:p14="http://schemas.microsoft.com/office/powerpoint/2010/main" val="323327399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p:cNvSpPr>
            <a:spLocks noGrp="1"/>
          </p:cNvSpPr>
          <p:nvPr>
            <p:ph type="ctrTitle"/>
          </p:nvPr>
        </p:nvSpPr>
        <p:spPr>
          <a:xfrm>
            <a:off x="790418" y="2278100"/>
            <a:ext cx="9725730" cy="2226769"/>
          </a:xfrm>
        </p:spPr>
        <p:txBody>
          <a:bodyPr anchor="ctr">
            <a:normAutofit fontScale="90000"/>
          </a:bodyPr>
          <a:lstStyle/>
          <a:p>
            <a:r>
              <a:rPr lang="en-US" sz="4900">
                <a:solidFill>
                  <a:schemeClr val="bg1"/>
                </a:solidFill>
                <a:cs typeface="Calibri Light"/>
              </a:rPr>
              <a:t>BTI </a:t>
            </a:r>
            <a:r>
              <a:rPr lang="en-US" sz="4900" err="1">
                <a:solidFill>
                  <a:schemeClr val="bg1"/>
                </a:solidFill>
                <a:cs typeface="Calibri Light"/>
              </a:rPr>
              <a:t>og</a:t>
            </a:r>
            <a:r>
              <a:rPr lang="en-US" sz="4900">
                <a:solidFill>
                  <a:schemeClr val="bg1"/>
                </a:solidFill>
                <a:cs typeface="Calibri Light"/>
              </a:rPr>
              <a:t> </a:t>
            </a:r>
            <a:r>
              <a:rPr lang="en-US" sz="4900" err="1">
                <a:solidFill>
                  <a:schemeClr val="bg1"/>
                </a:solidFill>
                <a:cs typeface="Calibri Light"/>
              </a:rPr>
              <a:t>handlingsveileder</a:t>
            </a: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p:cNvSpPr>
            <a:spLocks noGrp="1"/>
          </p:cNvSpPr>
          <p:nvPr>
            <p:ph type="subTitle" idx="1"/>
          </p:nvPr>
        </p:nvSpPr>
        <p:spPr>
          <a:xfrm>
            <a:off x="3022168" y="3640633"/>
            <a:ext cx="7493269" cy="2487212"/>
          </a:xfrm>
        </p:spPr>
        <p:txBody>
          <a:bodyPr anchor="ctr">
            <a:normAutofit lnSpcReduction="10000"/>
          </a:bodyPr>
          <a:lstStyle/>
          <a:p>
            <a:pPr algn="l"/>
            <a:r>
              <a:rPr lang="nb-NO" sz="2000">
                <a:solidFill>
                  <a:schemeClr val="accent1">
                    <a:lumMod val="50000"/>
                  </a:schemeClr>
                </a:solidFill>
                <a:cs typeface="Calibri"/>
                <a:hlinkClick r:id="rId3">
                  <a:extLst>
                    <a:ext uri="{A12FA001-AC4F-418D-AE19-62706E023703}">
                      <ahyp:hlinkClr xmlns:ahyp="http://schemas.microsoft.com/office/drawing/2018/hyperlinkcolor" val="tx"/>
                    </a:ext>
                  </a:extLst>
                </a:hlinkClick>
              </a:rPr>
              <a:t>https://youtu.be/XinOa0H9xEo</a:t>
            </a:r>
            <a:endParaRPr lang="nb-NO" sz="2000">
              <a:solidFill>
                <a:schemeClr val="accent1">
                  <a:lumMod val="50000"/>
                </a:schemeClr>
              </a:solidFill>
              <a:cs typeface="Calibri"/>
            </a:endParaRPr>
          </a:p>
          <a:p>
            <a:pPr algn="l"/>
            <a:endParaRPr lang="en-US" b="1"/>
          </a:p>
          <a:p>
            <a:pPr algn="l"/>
            <a:r>
              <a:rPr lang="en-US" b="1"/>
              <a:t>BTI </a:t>
            </a:r>
            <a:r>
              <a:rPr lang="en-US"/>
              <a:t>= </a:t>
            </a:r>
            <a:r>
              <a:rPr lang="en-US" err="1"/>
              <a:t>en</a:t>
            </a:r>
            <a:r>
              <a:rPr lang="en-US"/>
              <a:t> </a:t>
            </a:r>
            <a:r>
              <a:rPr lang="en-US" err="1"/>
              <a:t>samhandlingsmodell</a:t>
            </a:r>
            <a:r>
              <a:rPr lang="en-US"/>
              <a:t> </a:t>
            </a:r>
          </a:p>
          <a:p>
            <a:pPr algn="l"/>
            <a:endParaRPr lang="en-US"/>
          </a:p>
          <a:p>
            <a:pPr algn="l"/>
            <a:r>
              <a:rPr lang="en-US" b="1" err="1"/>
              <a:t>Handlingsveileder</a:t>
            </a:r>
            <a:r>
              <a:rPr lang="en-US"/>
              <a:t> = BTI </a:t>
            </a:r>
            <a:r>
              <a:rPr lang="en-US" err="1"/>
              <a:t>i</a:t>
            </a:r>
            <a:r>
              <a:rPr lang="en-US"/>
              <a:t> </a:t>
            </a:r>
            <a:r>
              <a:rPr lang="en-US" err="1"/>
              <a:t>praksis</a:t>
            </a:r>
            <a:r>
              <a:rPr lang="en-US"/>
              <a:t>, </a:t>
            </a:r>
            <a:r>
              <a:rPr lang="en-US" err="1"/>
              <a:t>beskriver</a:t>
            </a:r>
            <a:r>
              <a:rPr lang="en-US"/>
              <a:t> </a:t>
            </a:r>
            <a:r>
              <a:rPr lang="en-US" err="1"/>
              <a:t>arbeidet</a:t>
            </a:r>
            <a:r>
              <a:rPr lang="en-US"/>
              <a:t> med </a:t>
            </a:r>
            <a:r>
              <a:rPr lang="en-US" err="1"/>
              <a:t>modellen</a:t>
            </a:r>
            <a:r>
              <a:rPr lang="en-US"/>
              <a:t>.                                                                                                                                                                                                   </a:t>
            </a:r>
          </a:p>
        </p:txBody>
      </p:sp>
      <p:pic>
        <p:nvPicPr>
          <p:cNvPr id="6" name="Bilde 5">
            <a:extLst>
              <a:ext uri="{FF2B5EF4-FFF2-40B4-BE49-F238E27FC236}">
                <a16:creationId xmlns:a16="http://schemas.microsoft.com/office/drawing/2014/main" id="{9AAB6E23-C9C7-8306-9D20-AE8A177C8876}"/>
              </a:ext>
            </a:extLst>
          </p:cNvPr>
          <p:cNvPicPr>
            <a:picLocks noChangeAspect="1"/>
          </p:cNvPicPr>
          <p:nvPr/>
        </p:nvPicPr>
        <p:blipFill>
          <a:blip r:embed="rId4"/>
          <a:stretch>
            <a:fillRect/>
          </a:stretch>
        </p:blipFill>
        <p:spPr>
          <a:xfrm>
            <a:off x="656708" y="4278621"/>
            <a:ext cx="1659615" cy="2114671"/>
          </a:xfrm>
          <a:prstGeom prst="rect">
            <a:avLst/>
          </a:prstGeom>
        </p:spPr>
      </p:pic>
    </p:spTree>
    <p:extLst>
      <p:ext uri="{BB962C8B-B14F-4D97-AF65-F5344CB8AC3E}">
        <p14:creationId xmlns:p14="http://schemas.microsoft.com/office/powerpoint/2010/main" val="230426482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279760A-50AC-5786-DACA-70978EF95C1E}"/>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EA74E8C6-CAC3-AC90-627B-18FB0489DB8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7BFD64A0-8C38-955C-47AA-CC15947F556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2B032ED6-AC6B-31FA-7C27-5B3EC878845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B775E89D-6785-7894-11F8-835CDC8B4A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693B6A96-C44A-1C09-7BC5-B418DB0EE7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8464E3F5-7D59-C782-5A23-1C788C5016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8DE15B25-F7B0-834C-2398-DE40EFFD84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45D0022-7DA7-9B56-DADB-7B2B0A954D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165D27B6-5796-6600-B1D5-28F98597F9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86E463A3-090A-92E9-6B15-C02527AD02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482918D4-C8EB-96DC-8902-ED74B3A2AB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FBB94B59-5878-7E07-0A2A-1D99D3508C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03D947DB-5FA4-FA63-B2C3-6A4C7CF6AD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0CBC285C-DB50-3F74-1720-2078617AB812}"/>
              </a:ext>
            </a:extLst>
          </p:cNvPr>
          <p:cNvSpPr>
            <a:spLocks noGrp="1"/>
          </p:cNvSpPr>
          <p:nvPr>
            <p:ph type="ctrTitle"/>
          </p:nvPr>
        </p:nvSpPr>
        <p:spPr>
          <a:xfrm>
            <a:off x="789707" y="1878303"/>
            <a:ext cx="9725730" cy="2226769"/>
          </a:xfrm>
        </p:spPr>
        <p:txBody>
          <a:bodyPr anchor="ctr">
            <a:normAutofit fontScale="90000"/>
          </a:bodyPr>
          <a:lstStyle/>
          <a:p>
            <a:br>
              <a:rPr lang="en-US" sz="4800">
                <a:solidFill>
                  <a:schemeClr val="bg1"/>
                </a:solidFill>
                <a:cs typeface="Calibri Light"/>
              </a:rPr>
            </a:br>
            <a:r>
              <a:rPr lang="en-US" sz="4800" err="1">
                <a:solidFill>
                  <a:schemeClr val="bg1"/>
                </a:solidFill>
                <a:cs typeface="Calibri Light"/>
              </a:rPr>
              <a:t>Handlingsveileder</a:t>
            </a: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E9D9EE4B-0364-F7A9-7FE9-F3AB79A95147}"/>
              </a:ext>
            </a:extLst>
          </p:cNvPr>
          <p:cNvSpPr>
            <a:spLocks noGrp="1"/>
          </p:cNvSpPr>
          <p:nvPr>
            <p:ph type="subTitle" idx="1"/>
          </p:nvPr>
        </p:nvSpPr>
        <p:spPr>
          <a:xfrm>
            <a:off x="3022168" y="3949622"/>
            <a:ext cx="7493269" cy="2487212"/>
          </a:xfrm>
        </p:spPr>
        <p:txBody>
          <a:bodyPr anchor="ctr">
            <a:normAutofit fontScale="92500" lnSpcReduction="10000"/>
          </a:bodyPr>
          <a:lstStyle/>
          <a:p>
            <a:pPr marL="342900" indent="-342900" algn="l">
              <a:buFont typeface="Arial" panose="020B0604020202020204" pitchFamily="34" charset="0"/>
              <a:buChar char="•"/>
            </a:pPr>
            <a:r>
              <a:rPr lang="en-US" err="1"/>
              <a:t>Undring</a:t>
            </a:r>
            <a:r>
              <a:rPr lang="en-US"/>
              <a:t> </a:t>
            </a:r>
            <a:r>
              <a:rPr lang="en-US" err="1"/>
              <a:t>og</a:t>
            </a:r>
            <a:r>
              <a:rPr lang="en-US"/>
              <a:t> </a:t>
            </a:r>
            <a:r>
              <a:rPr lang="en-US" err="1"/>
              <a:t>oppfølging</a:t>
            </a:r>
            <a:r>
              <a:rPr lang="en-US"/>
              <a:t> </a:t>
            </a:r>
            <a:r>
              <a:rPr lang="en-US" err="1"/>
              <a:t>på</a:t>
            </a:r>
            <a:r>
              <a:rPr lang="en-US"/>
              <a:t> 4 </a:t>
            </a:r>
            <a:r>
              <a:rPr lang="en-US" err="1"/>
              <a:t>nivåer</a:t>
            </a:r>
            <a:endParaRPr lang="en-US"/>
          </a:p>
          <a:p>
            <a:pPr marL="342900" indent="-342900" algn="l">
              <a:buFont typeface="Arial" panose="020B0604020202020204" pitchFamily="34" charset="0"/>
              <a:buChar char="•"/>
            </a:pPr>
            <a:r>
              <a:rPr lang="en-US" err="1"/>
              <a:t>Beskriver</a:t>
            </a:r>
            <a:r>
              <a:rPr lang="en-US"/>
              <a:t> det </a:t>
            </a:r>
            <a:r>
              <a:rPr lang="en-US" err="1"/>
              <a:t>praktiske</a:t>
            </a:r>
            <a:r>
              <a:rPr lang="en-US"/>
              <a:t> </a:t>
            </a:r>
            <a:r>
              <a:rPr lang="en-US" err="1"/>
              <a:t>arbeidet</a:t>
            </a:r>
            <a:endParaRPr lang="en-US"/>
          </a:p>
          <a:p>
            <a:pPr marL="342900" indent="-342900" algn="l">
              <a:buFont typeface="Arial" panose="020B0604020202020204" pitchFamily="34" charset="0"/>
              <a:buChar char="•"/>
            </a:pPr>
            <a:r>
              <a:rPr lang="en-US"/>
              <a:t>Bedre </a:t>
            </a:r>
            <a:r>
              <a:rPr lang="en-US" err="1"/>
              <a:t>og</a:t>
            </a:r>
            <a:r>
              <a:rPr lang="en-US"/>
              <a:t> </a:t>
            </a:r>
            <a:r>
              <a:rPr lang="en-US" err="1"/>
              <a:t>mer</a:t>
            </a:r>
            <a:r>
              <a:rPr lang="en-US"/>
              <a:t> </a:t>
            </a:r>
            <a:r>
              <a:rPr lang="en-US" err="1"/>
              <a:t>helhetlig</a:t>
            </a:r>
            <a:r>
              <a:rPr lang="en-US"/>
              <a:t> </a:t>
            </a:r>
            <a:r>
              <a:rPr lang="en-US" err="1"/>
              <a:t>oppfølging</a:t>
            </a:r>
            <a:endParaRPr lang="en-US"/>
          </a:p>
          <a:p>
            <a:pPr marL="342900" indent="-342900" algn="l">
              <a:buFont typeface="Arial" panose="020B0604020202020204" pitchFamily="34" charset="0"/>
              <a:buChar char="•"/>
            </a:pPr>
            <a:r>
              <a:rPr lang="en-US" err="1"/>
              <a:t>Tidlig</a:t>
            </a:r>
            <a:r>
              <a:rPr lang="en-US"/>
              <a:t> </a:t>
            </a:r>
            <a:r>
              <a:rPr lang="en-US" err="1"/>
              <a:t>innsats</a:t>
            </a:r>
            <a:r>
              <a:rPr lang="en-US"/>
              <a:t>, </a:t>
            </a:r>
            <a:r>
              <a:rPr lang="en-US" err="1"/>
              <a:t>samordning</a:t>
            </a:r>
            <a:r>
              <a:rPr lang="en-US"/>
              <a:t> </a:t>
            </a:r>
            <a:r>
              <a:rPr lang="en-US" err="1"/>
              <a:t>og</a:t>
            </a:r>
            <a:r>
              <a:rPr lang="en-US"/>
              <a:t> </a:t>
            </a:r>
            <a:r>
              <a:rPr lang="en-US" err="1"/>
              <a:t>medvirkning</a:t>
            </a:r>
            <a:endParaRPr lang="en-US"/>
          </a:p>
          <a:p>
            <a:pPr marL="342900" indent="-342900" algn="l">
              <a:buFont typeface="Arial" panose="020B0604020202020204" pitchFamily="34" charset="0"/>
              <a:buChar char="•"/>
            </a:pPr>
            <a:r>
              <a:rPr lang="en-US" err="1"/>
              <a:t>Tidlig</a:t>
            </a:r>
            <a:r>
              <a:rPr lang="en-US"/>
              <a:t> </a:t>
            </a:r>
            <a:r>
              <a:rPr lang="en-US" err="1"/>
              <a:t>involvering</a:t>
            </a:r>
            <a:r>
              <a:rPr lang="en-US"/>
              <a:t> av barn, </a:t>
            </a:r>
            <a:r>
              <a:rPr lang="en-US" err="1"/>
              <a:t>unge</a:t>
            </a:r>
            <a:r>
              <a:rPr lang="en-US"/>
              <a:t> </a:t>
            </a:r>
            <a:r>
              <a:rPr lang="en-US" err="1"/>
              <a:t>og</a:t>
            </a:r>
            <a:r>
              <a:rPr lang="en-US"/>
              <a:t> </a:t>
            </a:r>
            <a:r>
              <a:rPr lang="en-US" err="1"/>
              <a:t>deres</a:t>
            </a:r>
            <a:r>
              <a:rPr lang="en-US"/>
              <a:t> </a:t>
            </a:r>
            <a:r>
              <a:rPr lang="en-US" err="1"/>
              <a:t>familier</a:t>
            </a:r>
            <a:endParaRPr lang="en-US"/>
          </a:p>
          <a:p>
            <a:pPr algn="l"/>
            <a:r>
              <a:rPr lang="en-US"/>
              <a:t>                                                                                                                                                                                         </a:t>
            </a:r>
          </a:p>
        </p:txBody>
      </p:sp>
      <p:pic>
        <p:nvPicPr>
          <p:cNvPr id="6" name="Bilde 5">
            <a:extLst>
              <a:ext uri="{FF2B5EF4-FFF2-40B4-BE49-F238E27FC236}">
                <a16:creationId xmlns:a16="http://schemas.microsoft.com/office/drawing/2014/main" id="{8A0E48EF-A46E-2BBD-5F5D-A4535287F84A}"/>
              </a:ext>
            </a:extLst>
          </p:cNvPr>
          <p:cNvPicPr>
            <a:picLocks noChangeAspect="1"/>
          </p:cNvPicPr>
          <p:nvPr/>
        </p:nvPicPr>
        <p:blipFill>
          <a:blip r:embed="rId3"/>
          <a:stretch>
            <a:fillRect/>
          </a:stretch>
        </p:blipFill>
        <p:spPr>
          <a:xfrm>
            <a:off x="682802" y="4045002"/>
            <a:ext cx="1659615" cy="2114671"/>
          </a:xfrm>
          <a:prstGeom prst="rect">
            <a:avLst/>
          </a:prstGeom>
        </p:spPr>
      </p:pic>
    </p:spTree>
    <p:extLst>
      <p:ext uri="{BB962C8B-B14F-4D97-AF65-F5344CB8AC3E}">
        <p14:creationId xmlns:p14="http://schemas.microsoft.com/office/powerpoint/2010/main" val="412352201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0AFBA9B2-2B43-A16C-875F-082B79421EB7}"/>
              </a:ext>
            </a:extLst>
          </p:cNvPr>
          <p:cNvSpPr>
            <a:spLocks noGrp="1"/>
          </p:cNvSpPr>
          <p:nvPr>
            <p:ph type="title"/>
          </p:nvPr>
        </p:nvSpPr>
        <p:spPr>
          <a:xfrm>
            <a:off x="786385" y="841248"/>
            <a:ext cx="5129600" cy="4238003"/>
          </a:xfrm>
        </p:spPr>
        <p:txBody>
          <a:bodyPr anchor="ctr">
            <a:normAutofit/>
          </a:bodyPr>
          <a:lstStyle/>
          <a:p>
            <a:r>
              <a:rPr lang="nb-NO" sz="4800">
                <a:solidFill>
                  <a:schemeClr val="bg1"/>
                </a:solidFill>
              </a:rPr>
              <a:t>              BTI</a:t>
            </a:r>
            <a:br>
              <a:rPr lang="nb-NO" sz="4800">
                <a:solidFill>
                  <a:schemeClr val="bg1"/>
                </a:solidFill>
              </a:rPr>
            </a:br>
            <a:endParaRPr lang="nb-NO" sz="4800">
              <a:solidFill>
                <a:schemeClr val="bg1"/>
              </a:solidFill>
            </a:endParaRPr>
          </a:p>
        </p:txBody>
      </p:sp>
      <p:sp>
        <p:nvSpPr>
          <p:cNvPr id="3" name="Plassholder for innhold 2">
            <a:extLst>
              <a:ext uri="{FF2B5EF4-FFF2-40B4-BE49-F238E27FC236}">
                <a16:creationId xmlns:a16="http://schemas.microsoft.com/office/drawing/2014/main" id="{E8E5AFFE-00F5-AEBE-BDDE-85720A931E91}"/>
              </a:ext>
            </a:extLst>
          </p:cNvPr>
          <p:cNvSpPr>
            <a:spLocks noGrp="1"/>
          </p:cNvSpPr>
          <p:nvPr>
            <p:ph idx="1"/>
          </p:nvPr>
        </p:nvSpPr>
        <p:spPr>
          <a:xfrm>
            <a:off x="6464410" y="980141"/>
            <a:ext cx="4484536" cy="5592109"/>
          </a:xfrm>
        </p:spPr>
        <p:txBody>
          <a:bodyPr anchor="ctr">
            <a:normAutofit/>
          </a:bodyPr>
          <a:lstStyle/>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r>
              <a:rPr kumimoji="0" lang="nb-NO" sz="3200" b="0" i="0" u="none" strike="noStrike" kern="1200" cap="none" spc="0" normalizeH="0" baseline="0" noProof="0">
                <a:ln>
                  <a:noFill/>
                </a:ln>
                <a:effectLst/>
                <a:uLnTx/>
                <a:uFillTx/>
                <a:latin typeface="+mj-lt"/>
                <a:ea typeface="+mn-ea"/>
                <a:cs typeface="+mn-cs"/>
              </a:rPr>
              <a:t>Hovedmål: </a:t>
            </a:r>
          </a:p>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r>
              <a:rPr kumimoji="0" lang="nb-NO" sz="3200" b="1" i="0" u="none" strike="noStrike" kern="1200" cap="none" spc="0" normalizeH="0" baseline="0" noProof="0">
                <a:ln>
                  <a:noFill/>
                </a:ln>
                <a:effectLst/>
                <a:uLnTx/>
                <a:uFillTx/>
                <a:latin typeface="+mj-lt"/>
                <a:ea typeface="+mn-ea"/>
                <a:cs typeface="+mn-cs"/>
              </a:rPr>
              <a:t>Flere utsatte barn og familier skal få den hjelpen de trenger på et tidlig tidspunkt.</a:t>
            </a:r>
          </a:p>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endParaRPr kumimoji="0" lang="nb-NO" sz="3200" b="0" i="0" u="none" strike="noStrike" kern="1200" cap="none" spc="0" normalizeH="0" baseline="0" noProof="0">
              <a:ln>
                <a:noFill/>
              </a:ln>
              <a:effectLst/>
              <a:uLnTx/>
              <a:uFillTx/>
              <a:latin typeface="+mj-lt"/>
              <a:ea typeface="+mn-ea"/>
              <a:cs typeface="+mn-cs"/>
            </a:endParaRP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Tverrfaglig samhandling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Forebygging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Kompetanseheving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Tidlig innsats</a:t>
            </a:r>
            <a:endParaRPr lang="nb-NO"/>
          </a:p>
          <a:p>
            <a:endParaRPr lang="nb-NO" sz="1800">
              <a:solidFill>
                <a:schemeClr val="tx2"/>
              </a:solidFill>
            </a:endParaRPr>
          </a:p>
        </p:txBody>
      </p:sp>
      <p:pic>
        <p:nvPicPr>
          <p:cNvPr id="4" name="Plassholder for innhold 3">
            <a:extLst>
              <a:ext uri="{FF2B5EF4-FFF2-40B4-BE49-F238E27FC236}">
                <a16:creationId xmlns:a16="http://schemas.microsoft.com/office/drawing/2014/main" id="{682A4C51-76E4-9184-2500-022910E50946}"/>
              </a:ext>
            </a:extLst>
          </p:cNvPr>
          <p:cNvPicPr>
            <a:picLocks noChangeAspect="1"/>
          </p:cNvPicPr>
          <p:nvPr/>
        </p:nvPicPr>
        <p:blipFill>
          <a:blip r:embed="rId3"/>
          <a:stretch>
            <a:fillRect/>
          </a:stretch>
        </p:blipFill>
        <p:spPr>
          <a:xfrm>
            <a:off x="1346141" y="490070"/>
            <a:ext cx="3328442" cy="5974398"/>
          </a:xfrm>
          <a:prstGeom prst="rect">
            <a:avLst/>
          </a:prstGeom>
        </p:spPr>
      </p:pic>
    </p:spTree>
    <p:extLst>
      <p:ext uri="{BB962C8B-B14F-4D97-AF65-F5344CB8AC3E}">
        <p14:creationId xmlns:p14="http://schemas.microsoft.com/office/powerpoint/2010/main" val="23177772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D130AE46-2B6E-C480-90F0-AD983B556075}"/>
              </a:ext>
            </a:extLst>
          </p:cNvPr>
          <p:cNvSpPr txBox="1"/>
          <p:nvPr/>
        </p:nvSpPr>
        <p:spPr>
          <a:xfrm>
            <a:off x="613015" y="841248"/>
            <a:ext cx="5302970"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4400" b="0" i="0" u="none" strike="noStrike" kern="1200" cap="none" spc="0" normalizeH="0" baseline="0" noProof="0" err="1">
                <a:ln>
                  <a:noFill/>
                </a:ln>
                <a:solidFill>
                  <a:prstClr val="white"/>
                </a:solidFill>
                <a:effectLst/>
                <a:uLnTx/>
                <a:uFillTx/>
                <a:latin typeface="Calibri Light" panose="020F0302020204030204"/>
                <a:ea typeface="+mn-ea"/>
                <a:cs typeface="+mn-cs"/>
              </a:rPr>
              <a:t>Handlingskompetanse</a:t>
            </a:r>
            <a:endParaRPr kumimoji="0" lang="en-US" sz="44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3" name="Plassholder for innhold 2">
            <a:extLst>
              <a:ext uri="{FF2B5EF4-FFF2-40B4-BE49-F238E27FC236}">
                <a16:creationId xmlns:a16="http://schemas.microsoft.com/office/drawing/2014/main" id="{9B5B295E-7548-2519-4FE3-9983D068D910}"/>
              </a:ext>
            </a:extLst>
          </p:cNvPr>
          <p:cNvSpPr>
            <a:spLocks noGrp="1"/>
          </p:cNvSpPr>
          <p:nvPr>
            <p:ph idx="1"/>
          </p:nvPr>
        </p:nvSpPr>
        <p:spPr>
          <a:xfrm>
            <a:off x="6464410" y="841247"/>
            <a:ext cx="4802858" cy="4482315"/>
          </a:xfrm>
        </p:spPr>
        <p:txBody>
          <a:bodyPr vert="horz" lIns="91440" tIns="45720" rIns="91440" bIns="45720" rtlCol="0" anchor="ctr">
            <a:normAutofit/>
          </a:bodyPr>
          <a:lstStyle/>
          <a:p>
            <a:pPr marL="0" indent="0">
              <a:buNone/>
            </a:pPr>
            <a:br>
              <a:rPr kumimoji="0" lang="en-US" sz="3200" b="0" i="0" u="none" strike="noStrike" kern="1200" cap="none" spc="0" normalizeH="0" baseline="0" noProof="0">
                <a:ln>
                  <a:noFill/>
                </a:ln>
                <a:solidFill>
                  <a:srgbClr val="44546A"/>
                </a:solidFill>
                <a:effectLst/>
                <a:uLnTx/>
                <a:uFillTx/>
                <a:latin typeface="Calibri Light" panose="020F0302020204030204"/>
                <a:ea typeface="+mj-ea"/>
                <a:cs typeface="+mj-cs"/>
              </a:rPr>
            </a:br>
            <a:endParaRPr lang="en-US" sz="3200">
              <a:solidFill>
                <a:srgbClr val="44546A"/>
              </a:solidFill>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Oppdagerkompetanse</a:t>
            </a:r>
            <a:endParaRPr lang="en-US">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Samtaleferdigheter</a:t>
            </a:r>
            <a:endParaRPr lang="en-US">
              <a:latin typeface="Calibri Light" panose="020F0302020204030204"/>
              <a:ea typeface="+mj-ea"/>
              <a:cs typeface="+mj-cs"/>
            </a:endParaRPr>
          </a:p>
          <a:p>
            <a:r>
              <a:rPr kumimoji="0" lang="en-US" b="0" i="0" u="none" strike="noStrike" kern="1200" cap="none" spc="0" normalizeH="0" baseline="0" noProof="0">
                <a:ln>
                  <a:noFill/>
                </a:ln>
                <a:effectLst/>
                <a:uLnTx/>
                <a:uFillTx/>
                <a:latin typeface="Calibri Light" panose="020F0302020204030204"/>
                <a:ea typeface="+mj-ea"/>
                <a:cs typeface="+mj-cs"/>
              </a:rPr>
              <a:t>Bruk av </a:t>
            </a:r>
            <a:r>
              <a:rPr kumimoji="0" lang="en-US" b="0" i="0" u="none" strike="noStrike" kern="1200" cap="none" spc="0" normalizeH="0" baseline="0" noProof="0" err="1">
                <a:ln>
                  <a:noFill/>
                </a:ln>
                <a:effectLst/>
                <a:uLnTx/>
                <a:uFillTx/>
                <a:latin typeface="Calibri Light" panose="020F0302020204030204"/>
                <a:ea typeface="+mj-ea"/>
                <a:cs typeface="+mj-cs"/>
              </a:rPr>
              <a:t>tiltak</a:t>
            </a:r>
            <a:r>
              <a:rPr kumimoji="0" lang="en-US" b="0" i="0" u="none" strike="noStrike" kern="1200" cap="none" spc="0" normalizeH="0" baseline="0" noProof="0">
                <a:ln>
                  <a:noFill/>
                </a:ln>
                <a:effectLst/>
                <a:uLnTx/>
                <a:uFillTx/>
                <a:latin typeface="Calibri Light" panose="020F0302020204030204"/>
                <a:ea typeface="+mj-ea"/>
                <a:cs typeface="+mj-cs"/>
              </a:rPr>
              <a:t>/</a:t>
            </a:r>
            <a:r>
              <a:rPr kumimoji="0" lang="en-US" b="0" i="0" u="none" strike="noStrike" kern="1200" cap="none" spc="0" normalizeH="0" baseline="0" noProof="0" err="1">
                <a:ln>
                  <a:noFill/>
                </a:ln>
                <a:effectLst/>
                <a:uLnTx/>
                <a:uFillTx/>
                <a:latin typeface="Calibri Light" panose="020F0302020204030204"/>
                <a:ea typeface="+mj-ea"/>
                <a:cs typeface="+mj-cs"/>
              </a:rPr>
              <a:t>tiltaksarbeid</a:t>
            </a:r>
            <a:endParaRPr lang="en-US">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Samhandlingsferdigheter</a:t>
            </a:r>
            <a:endParaRPr lang="en-US" sz="1600"/>
          </a:p>
        </p:txBody>
      </p:sp>
    </p:spTree>
    <p:extLst>
      <p:ext uri="{BB962C8B-B14F-4D97-AF65-F5344CB8AC3E}">
        <p14:creationId xmlns:p14="http://schemas.microsoft.com/office/powerpoint/2010/main" val="13768534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DC28A70-FEB9-CE5C-F7C0-BBE3F818D85C}"/>
            </a:ext>
          </a:extLst>
        </p:cNvPr>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8482935C-9044-2B7E-7A81-2053228586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15B0D485-BC4B-6D2A-2EF2-1063FEEC32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AFAF3D2B-9B99-92A1-0586-45E9CEA35CD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487F3F14-DE60-E5BD-09EA-7B978A9549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C0AFC20C-FC70-36FE-AFAC-824CC401B8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82CDC875-70A5-FDBF-7918-C64A8D3B2E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0076D747-D044-D1A4-567F-73A74BED8B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47DE07EB-46B9-0B92-90BB-884BAA9E14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5BF46BE7-606E-5495-A407-5F23D37C5D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9A994C73-D993-B549-3509-972CE5B3823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F4817364-55BD-0937-045D-9C1E5FE326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BAEE0FB6-5AE7-BD26-2DB3-9C4802C6E7C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9BB3E0D3-CCCE-40C0-4732-6C25CDC08D9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97E5EC2D-C449-9637-D13A-4077B42C78CA}"/>
              </a:ext>
            </a:extLst>
          </p:cNvPr>
          <p:cNvSpPr txBox="1"/>
          <p:nvPr/>
        </p:nvSpPr>
        <p:spPr>
          <a:xfrm>
            <a:off x="191786" y="841248"/>
            <a:ext cx="5730005"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48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3" name="Plassholder for innhold 2">
            <a:extLst>
              <a:ext uri="{FF2B5EF4-FFF2-40B4-BE49-F238E27FC236}">
                <a16:creationId xmlns:a16="http://schemas.microsoft.com/office/drawing/2014/main" id="{004FF997-FEB8-6D71-ECE9-94A529252CC6}"/>
              </a:ext>
            </a:extLst>
          </p:cNvPr>
          <p:cNvSpPr>
            <a:spLocks noGrp="1"/>
          </p:cNvSpPr>
          <p:nvPr>
            <p:ph idx="1"/>
          </p:nvPr>
        </p:nvSpPr>
        <p:spPr>
          <a:xfrm>
            <a:off x="596427" y="1343767"/>
            <a:ext cx="5311547" cy="4482315"/>
          </a:xfrm>
        </p:spPr>
        <p:txBody>
          <a:bodyPr vert="horz" lIns="91440" tIns="45720" rIns="91440" bIns="45720" rtlCol="0" anchor="ctr">
            <a:normAutofit/>
          </a:bodyPr>
          <a:lstStyle/>
          <a:p>
            <a:pPr marL="0" indent="0">
              <a:buNone/>
            </a:pPr>
            <a:r>
              <a:rPr kumimoji="0" lang="en-US" sz="440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4400">
              <a:solidFill>
                <a:schemeClr val="bg1"/>
              </a:solidFill>
              <a:latin typeface="Calibri Light" panose="020F0302020204030204"/>
              <a:ea typeface="+mj-ea"/>
              <a:cs typeface="+mj-cs"/>
            </a:endParaRPr>
          </a:p>
        </p:txBody>
      </p:sp>
      <p:pic>
        <p:nvPicPr>
          <p:cNvPr id="5" name="Plassholder for innhold 4">
            <a:extLst>
              <a:ext uri="{FF2B5EF4-FFF2-40B4-BE49-F238E27FC236}">
                <a16:creationId xmlns:a16="http://schemas.microsoft.com/office/drawing/2014/main" id="{214D4BCC-D07F-E113-871E-1295BAE6B379}"/>
              </a:ext>
            </a:extLst>
          </p:cNvPr>
          <p:cNvPicPr>
            <a:picLocks noChangeAspect="1"/>
          </p:cNvPicPr>
          <p:nvPr/>
        </p:nvPicPr>
        <p:blipFill>
          <a:blip r:embed="rId3"/>
          <a:stretch>
            <a:fillRect/>
          </a:stretch>
        </p:blipFill>
        <p:spPr>
          <a:xfrm>
            <a:off x="7587603" y="2572344"/>
            <a:ext cx="2974106" cy="3790822"/>
          </a:xfrm>
          <a:prstGeom prst="rect">
            <a:avLst/>
          </a:prstGeom>
        </p:spPr>
      </p:pic>
      <p:sp>
        <p:nvSpPr>
          <p:cNvPr id="6" name="TekstSylinder 5">
            <a:extLst>
              <a:ext uri="{FF2B5EF4-FFF2-40B4-BE49-F238E27FC236}">
                <a16:creationId xmlns:a16="http://schemas.microsoft.com/office/drawing/2014/main" id="{6BCEDD08-F3CA-C7A2-43F8-5704F7801001}"/>
              </a:ext>
            </a:extLst>
          </p:cNvPr>
          <p:cNvSpPr txBox="1"/>
          <p:nvPr/>
        </p:nvSpPr>
        <p:spPr>
          <a:xfrm>
            <a:off x="6819088" y="494834"/>
            <a:ext cx="5059209" cy="1631216"/>
          </a:xfrm>
          <a:prstGeom prst="rect">
            <a:avLst/>
          </a:prstGeom>
          <a:noFill/>
        </p:spPr>
        <p:txBody>
          <a:bodyPr wrap="square">
            <a:spAutoFit/>
          </a:bodyPr>
          <a:lstStyle/>
          <a:p>
            <a:pPr marL="0" indent="0">
              <a:buNone/>
            </a:pPr>
            <a:br>
              <a:rPr lang="en-US" sz="4400"/>
            </a:br>
            <a:r>
              <a:rPr lang="en-US" sz="2800" err="1"/>
              <a:t>Nasjonal</a:t>
            </a:r>
            <a:r>
              <a:rPr lang="en-US" sz="2800"/>
              <a:t> </a:t>
            </a:r>
            <a:r>
              <a:rPr lang="en-US" sz="2800" err="1"/>
              <a:t>faglig</a:t>
            </a:r>
            <a:r>
              <a:rPr lang="en-US" sz="2800"/>
              <a:t> </a:t>
            </a:r>
            <a:r>
              <a:rPr lang="en-US" sz="2800" err="1"/>
              <a:t>retningslinje</a:t>
            </a:r>
            <a:r>
              <a:rPr lang="en-US" sz="2800"/>
              <a:t> </a:t>
            </a:r>
            <a:r>
              <a:rPr lang="en-US" sz="2800" err="1"/>
              <a:t>utarbeidet</a:t>
            </a:r>
            <a:r>
              <a:rPr lang="en-US" sz="2800"/>
              <a:t> av </a:t>
            </a:r>
            <a:r>
              <a:rPr lang="en-US" sz="2800" err="1"/>
              <a:t>helsedirektoratet</a:t>
            </a:r>
            <a:endParaRPr lang="en-US" sz="3200">
              <a:latin typeface="Calibri Light" panose="020F0302020204030204"/>
              <a:ea typeface="+mj-ea"/>
              <a:cs typeface="+mj-cs"/>
            </a:endParaRPr>
          </a:p>
        </p:txBody>
      </p:sp>
    </p:spTree>
    <p:extLst>
      <p:ext uri="{BB962C8B-B14F-4D97-AF65-F5344CB8AC3E}">
        <p14:creationId xmlns:p14="http://schemas.microsoft.com/office/powerpoint/2010/main" val="358463986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C2793B5-0154-DE5E-305C-16306AF64846}"/>
            </a:ext>
          </a:extLst>
        </p:cNvPr>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74ED077B-7D92-D129-4AB5-55D8DB87A71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36CEE4C2-75F3-EA4B-F47F-F1E4CA7DC00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D49E3C3C-ECE3-F9D7-07CC-0D0859B5FE8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C0457B48-2150-98B5-FFCF-C189645833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456939E2-F9A3-4E5E-B65D-421417E1F5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286B6EF8-34A9-4AE2-203C-7C2E70B3E23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E38E0820-9AE9-1379-E0F8-3DA15D30932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C1D229D7-BCE5-1D27-410E-0E5D414EFD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7FACD2DE-9229-001B-C34D-52473C063F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CA80E33A-0E6F-54C2-3E22-667B25090DE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BCE5ECB-A4EA-0789-A532-7E1BEB90E3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31F33EC-42C1-2F23-0243-A1904EDD6EE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A8B44478-E62D-C396-DB51-07846D0EFF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3911179B-4F2E-6D19-7CD3-5497C4E7E88E}"/>
              </a:ext>
            </a:extLst>
          </p:cNvPr>
          <p:cNvSpPr txBox="1"/>
          <p:nvPr/>
        </p:nvSpPr>
        <p:spPr>
          <a:xfrm>
            <a:off x="191786" y="841248"/>
            <a:ext cx="5730005"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48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6" name="TekstSylinder 5">
            <a:extLst>
              <a:ext uri="{FF2B5EF4-FFF2-40B4-BE49-F238E27FC236}">
                <a16:creationId xmlns:a16="http://schemas.microsoft.com/office/drawing/2014/main" id="{E17A89FB-94C4-8FC6-16FB-D6B66FA0FCFB}"/>
              </a:ext>
            </a:extLst>
          </p:cNvPr>
          <p:cNvSpPr txBox="1"/>
          <p:nvPr/>
        </p:nvSpPr>
        <p:spPr>
          <a:xfrm>
            <a:off x="7129740" y="448841"/>
            <a:ext cx="5059209" cy="1261884"/>
          </a:xfrm>
          <a:prstGeom prst="rect">
            <a:avLst/>
          </a:prstGeom>
          <a:noFill/>
        </p:spPr>
        <p:txBody>
          <a:bodyPr wrap="square">
            <a:spAutoFit/>
          </a:bodyPr>
          <a:lstStyle/>
          <a:p>
            <a:pPr marL="0" indent="0">
              <a:buNone/>
            </a:pPr>
            <a:br>
              <a:rPr lang="en-US" sz="4400"/>
            </a:br>
            <a:endParaRPr lang="en-US" sz="3200">
              <a:latin typeface="Calibri Light" panose="020F0302020204030204"/>
              <a:ea typeface="+mj-ea"/>
              <a:cs typeface="+mj-cs"/>
            </a:endParaRPr>
          </a:p>
        </p:txBody>
      </p:sp>
      <p:pic>
        <p:nvPicPr>
          <p:cNvPr id="17" name="Plassholder for innhold 16">
            <a:extLst>
              <a:ext uri="{FF2B5EF4-FFF2-40B4-BE49-F238E27FC236}">
                <a16:creationId xmlns:a16="http://schemas.microsoft.com/office/drawing/2014/main" id="{19D506B1-B6BF-8DA0-F8FF-7CBF0EC7D5F7}"/>
              </a:ext>
            </a:extLst>
          </p:cNvPr>
          <p:cNvPicPr>
            <a:picLocks noGrp="1" noChangeAspect="1"/>
          </p:cNvPicPr>
          <p:nvPr>
            <p:ph idx="1"/>
          </p:nvPr>
        </p:nvPicPr>
        <p:blipFill>
          <a:blip r:embed="rId3"/>
          <a:stretch>
            <a:fillRect/>
          </a:stretch>
        </p:blipFill>
        <p:spPr>
          <a:xfrm>
            <a:off x="541775" y="2037249"/>
            <a:ext cx="4980683" cy="2948094"/>
          </a:xfrm>
          <a:prstGeom prst="rect">
            <a:avLst/>
          </a:prstGeom>
        </p:spPr>
      </p:pic>
      <p:sp>
        <p:nvSpPr>
          <p:cNvPr id="21" name="TekstSylinder 20">
            <a:extLst>
              <a:ext uri="{FF2B5EF4-FFF2-40B4-BE49-F238E27FC236}">
                <a16:creationId xmlns:a16="http://schemas.microsoft.com/office/drawing/2014/main" id="{EB24E744-D98E-C281-B998-B177BF4C999D}"/>
              </a:ext>
            </a:extLst>
          </p:cNvPr>
          <p:cNvSpPr txBox="1"/>
          <p:nvPr/>
        </p:nvSpPr>
        <p:spPr>
          <a:xfrm>
            <a:off x="6796364" y="2322854"/>
            <a:ext cx="4852748" cy="1723549"/>
          </a:xfrm>
          <a:prstGeom prst="rect">
            <a:avLst/>
          </a:prstGeom>
          <a:noFill/>
        </p:spPr>
        <p:txBody>
          <a:bodyPr wrap="square">
            <a:spAutoFit/>
          </a:bodyPr>
          <a:lstStyle/>
          <a:p>
            <a:endParaRPr lang="nb-NO" sz="1600" b="1"/>
          </a:p>
          <a:p>
            <a:r>
              <a:rPr lang="nb-NO" sz="1800">
                <a:solidFill>
                  <a:schemeClr val="accent1">
                    <a:lumMod val="50000"/>
                  </a:schemeClr>
                </a:solidFill>
                <a:hlinkClick r:id="rId4">
                  <a:extLst>
                    <a:ext uri="{A12FA001-AC4F-418D-AE19-62706E023703}">
                      <ahyp:hlinkClr xmlns:ahyp="http://schemas.microsoft.com/office/drawing/2018/hyperlinkcolor" val="tx"/>
                    </a:ext>
                  </a:extLst>
                </a:hlinkClick>
              </a:rPr>
              <a:t>Bedre tverrfaglig innsats for barn og unge i Tynset kommune - Trygg oppvekst Tynset</a:t>
            </a:r>
            <a:endParaRPr lang="nb-NO" sz="1800">
              <a:solidFill>
                <a:schemeClr val="accent1">
                  <a:lumMod val="50000"/>
                </a:schemeClr>
              </a:solidFill>
            </a:endParaRPr>
          </a:p>
          <a:p>
            <a:endParaRPr lang="nb-NO" sz="1800">
              <a:solidFill>
                <a:schemeClr val="accent1">
                  <a:lumMod val="50000"/>
                </a:schemeClr>
              </a:solidFill>
            </a:endParaRPr>
          </a:p>
          <a:p>
            <a:r>
              <a:rPr lang="nb-NO" sz="1800">
                <a:solidFill>
                  <a:schemeClr val="accent1">
                    <a:lumMod val="50000"/>
                  </a:schemeClr>
                </a:solidFill>
                <a:hlinkClick r:id="rId5">
                  <a:extLst>
                    <a:ext uri="{A12FA001-AC4F-418D-AE19-62706E023703}">
                      <ahyp:hlinkClr xmlns:ahyp="http://schemas.microsoft.com/office/drawing/2018/hyperlinkcolor" val="tx"/>
                    </a:ext>
                  </a:extLst>
                </a:hlinkClick>
              </a:rPr>
              <a:t>Er du urolig for barn, unge eller en familie? - Tynset kommune</a:t>
            </a:r>
            <a:endParaRPr lang="nb-NO" sz="1800">
              <a:solidFill>
                <a:schemeClr val="accent1">
                  <a:lumMod val="50000"/>
                </a:schemeClr>
              </a:solidFill>
            </a:endParaRPr>
          </a:p>
        </p:txBody>
      </p:sp>
    </p:spTree>
    <p:extLst>
      <p:ext uri="{BB962C8B-B14F-4D97-AF65-F5344CB8AC3E}">
        <p14:creationId xmlns:p14="http://schemas.microsoft.com/office/powerpoint/2010/main" val="288607777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19522A8-84C8-E6D7-2BE1-F14EB74B7E5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16B64E10-BD64-CB14-AF37-D492C06D3E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ACA4A304-CA93-333A-FE88-8C5348B6E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9CC1594D-8446-3DD1-3245-6BCC547D9B4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3AC0E08C-59EF-55D4-ECE1-D7C127DA88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FBDB8FC5-BA4B-6545-C250-1644EBE760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A78EAEA6-DE3B-3183-7454-A5C0F3AF132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BED8CF9E-1D9C-995C-B940-C5135E6363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B7A7B9F-6CC6-7602-80F0-2F849DF73B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F735F299-1EC1-CCAA-E660-D3980C9F29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1E0EF2C9-2FD2-7862-177E-B6BAD249BBF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186AA227-BAC4-9539-8F0D-482FFE4BA64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06C009CA-5BD7-3612-4DC4-DE6088FD097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C536C30C-71F3-4C11-A610-21DBD06336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2C5DC982-03ED-9B49-1592-5A49C4D55265}"/>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07201ACD-AF94-6FC2-ABE5-9DCEF6E6D6A5}"/>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ABE38622-D4DF-B681-1A37-418C7A6FADD3}"/>
              </a:ext>
            </a:extLst>
          </p:cNvPr>
          <p:cNvSpPr txBox="1"/>
          <p:nvPr/>
        </p:nvSpPr>
        <p:spPr>
          <a:xfrm>
            <a:off x="2054431" y="2086487"/>
            <a:ext cx="6878781" cy="646331"/>
          </a:xfrm>
          <a:prstGeom prst="rect">
            <a:avLst/>
          </a:prstGeom>
          <a:noFill/>
        </p:spPr>
        <p:txBody>
          <a:bodyPr wrap="square">
            <a:spAutoFit/>
          </a:bodyPr>
          <a:lstStyle/>
          <a:p>
            <a:r>
              <a:rPr lang="nb-NO" sz="3600" b="1">
                <a:solidFill>
                  <a:schemeClr val="bg1"/>
                </a:solidFill>
              </a:rPr>
              <a:t>Nivå 0 – </a:t>
            </a:r>
            <a:r>
              <a:rPr lang="nb-NO" sz="3600">
                <a:solidFill>
                  <a:schemeClr val="bg1"/>
                </a:solidFill>
              </a:rPr>
              <a:t>undring</a:t>
            </a:r>
          </a:p>
        </p:txBody>
      </p:sp>
      <p:sp>
        <p:nvSpPr>
          <p:cNvPr id="8" name="TekstSylinder 7">
            <a:extLst>
              <a:ext uri="{FF2B5EF4-FFF2-40B4-BE49-F238E27FC236}">
                <a16:creationId xmlns:a16="http://schemas.microsoft.com/office/drawing/2014/main" id="{630A6279-5F00-7D6A-2A5B-0D2D3CC1BE35}"/>
              </a:ext>
            </a:extLst>
          </p:cNvPr>
          <p:cNvSpPr txBox="1"/>
          <p:nvPr/>
        </p:nvSpPr>
        <p:spPr>
          <a:xfrm>
            <a:off x="820792" y="3812005"/>
            <a:ext cx="10748633" cy="2369880"/>
          </a:xfrm>
          <a:prstGeom prst="rect">
            <a:avLst/>
          </a:prstGeom>
          <a:noFill/>
        </p:spPr>
        <p:txBody>
          <a:bodyPr wrap="square">
            <a:spAutoFit/>
          </a:bodyPr>
          <a:lstStyle/>
          <a:p>
            <a:endParaRPr lang="nb-NO" sz="2800" b="1"/>
          </a:p>
          <a:p>
            <a:r>
              <a:rPr lang="nb-NO" sz="2000" b="1"/>
              <a:t>Sofie er 5 år og går i barnehagen.</a:t>
            </a:r>
            <a:br>
              <a:rPr lang="nb-NO" sz="2000"/>
            </a:br>
            <a:r>
              <a:rPr lang="nb-NO" sz="2000"/>
              <a:t>De siste par ukene har du lagt merke til at hun oftere trekker seg bort fra leken og søker mot de voksne. Hun virker også mer sliten enn tidligere.</a:t>
            </a:r>
          </a:p>
          <a:p>
            <a:r>
              <a:rPr lang="nb-NO" sz="2000"/>
              <a:t>Ved levering en morgen vil hun ikke slippe pappa og begynner å gråte. Pappa sier: «Hun er bare litt trøtt for tiden», før han går.</a:t>
            </a:r>
          </a:p>
          <a:p>
            <a:r>
              <a:rPr lang="nb-NO" sz="2000"/>
              <a:t>Du kjenner Sofie som ei jente som vanligvis kommer raskt inn i lek.</a:t>
            </a:r>
          </a:p>
        </p:txBody>
      </p:sp>
    </p:spTree>
    <p:extLst>
      <p:ext uri="{BB962C8B-B14F-4D97-AF65-F5344CB8AC3E}">
        <p14:creationId xmlns:p14="http://schemas.microsoft.com/office/powerpoint/2010/main" val="324998025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1F2958A-FFD8-7C06-070D-A738F232E9E9}"/>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1E7DBB8B-02E7-B64A-AB02-79B15FCE60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7A34AB6D-4D39-2078-ABDB-AE1BD6D940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72FE6E0C-8E0C-ECB3-6A6E-6B84B6B2A96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85C88293-19E7-E372-6863-EF2EA3C6D3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ACD86F88-9341-1D6A-8976-2E56D3A063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04493E19-AE09-B129-3C0A-CC0B931A537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1CD8A9-3CD2-18EC-55A2-9ED1A0BEBA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F176294-3E22-D73F-63AA-C6A6FF6CC0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2082282C-19BD-7B2E-EBA7-41560B78F0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43F7C99B-C938-F362-3E09-897FF851D6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1D9FA2FD-25D9-DB2F-5893-252AE4A21FC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A57DDD2E-365D-C671-4D11-6B112ECCF4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6AF1DD25-2E50-E291-1C72-8668B3C2D6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9DDF0D53-8EA4-2211-4A33-89D254F3FAD9}"/>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34640283-5E0C-A063-3BBD-1E96D3226C65}"/>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6C2C131A-5FAA-E27F-C1F9-4401E9B238EE}"/>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1 – </a:t>
            </a:r>
            <a:r>
              <a:rPr lang="en-US" sz="3600" err="1">
                <a:solidFill>
                  <a:schemeClr val="bg1"/>
                </a:solidFill>
              </a:rPr>
              <a:t>Samarbeid</a:t>
            </a:r>
            <a:r>
              <a:rPr lang="en-US" sz="3600">
                <a:solidFill>
                  <a:schemeClr val="bg1"/>
                </a:solidFill>
              </a:rPr>
              <a:t> med </a:t>
            </a:r>
            <a:r>
              <a:rPr lang="en-US" sz="3600" err="1">
                <a:solidFill>
                  <a:schemeClr val="bg1"/>
                </a:solidFill>
              </a:rPr>
              <a:t>familien</a:t>
            </a:r>
            <a:r>
              <a:rPr lang="en-US" sz="3600">
                <a:solidFill>
                  <a:schemeClr val="bg1"/>
                </a:solidFill>
              </a:rPr>
              <a:t> </a:t>
            </a:r>
            <a:r>
              <a:rPr lang="en-US" sz="3600" err="1">
                <a:solidFill>
                  <a:schemeClr val="bg1"/>
                </a:solidFill>
              </a:rPr>
              <a:t>og</a:t>
            </a:r>
            <a:r>
              <a:rPr lang="en-US" sz="3600">
                <a:solidFill>
                  <a:schemeClr val="bg1"/>
                </a:solidFill>
              </a:rPr>
              <a:t> </a:t>
            </a:r>
            <a:r>
              <a:rPr lang="en-US" sz="3600" err="1">
                <a:solidFill>
                  <a:schemeClr val="bg1"/>
                </a:solidFill>
              </a:rPr>
              <a:t>tiltak</a:t>
            </a:r>
            <a:r>
              <a:rPr lang="en-US" sz="3600">
                <a:solidFill>
                  <a:schemeClr val="bg1"/>
                </a:solidFill>
              </a:rPr>
              <a:t> </a:t>
            </a:r>
            <a:r>
              <a:rPr lang="en-US" sz="3600" err="1">
                <a:solidFill>
                  <a:schemeClr val="bg1"/>
                </a:solidFill>
              </a:rPr>
              <a:t>i</a:t>
            </a:r>
            <a:r>
              <a:rPr lang="en-US" sz="3600">
                <a:solidFill>
                  <a:schemeClr val="bg1"/>
                </a:solidFill>
              </a:rPr>
              <a:t> </a:t>
            </a:r>
            <a:r>
              <a:rPr lang="en-US" sz="3600" err="1">
                <a:solidFill>
                  <a:schemeClr val="bg1"/>
                </a:solidFill>
              </a:rPr>
              <a:t>egen</a:t>
            </a:r>
            <a:r>
              <a:rPr lang="en-US" sz="3600">
                <a:solidFill>
                  <a:schemeClr val="bg1"/>
                </a:solidFill>
              </a:rPr>
              <a:t> </a:t>
            </a:r>
            <a:r>
              <a:rPr lang="en-US" sz="3600" err="1">
                <a:solidFill>
                  <a:schemeClr val="bg1"/>
                </a:solidFill>
              </a:rPr>
              <a:t>tjeneste</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52156349-B07F-3E08-D1CD-4EF59E5AE821}"/>
              </a:ext>
            </a:extLst>
          </p:cNvPr>
          <p:cNvSpPr txBox="1"/>
          <p:nvPr/>
        </p:nvSpPr>
        <p:spPr>
          <a:xfrm>
            <a:off x="437757" y="3962720"/>
            <a:ext cx="11045523" cy="2554545"/>
          </a:xfrm>
          <a:prstGeom prst="rect">
            <a:avLst/>
          </a:prstGeom>
          <a:noFill/>
        </p:spPr>
        <p:txBody>
          <a:bodyPr wrap="square">
            <a:spAutoFit/>
          </a:bodyPr>
          <a:lstStyle/>
          <a:p>
            <a:pPr marL="0" indent="0">
              <a:buNone/>
            </a:pPr>
            <a:r>
              <a:rPr lang="nb-NO" sz="2000" b="1"/>
              <a:t>Det har gått litt tid.</a:t>
            </a:r>
            <a:endParaRPr lang="nb-NO" sz="2000"/>
          </a:p>
          <a:p>
            <a:pPr marL="0" indent="0">
              <a:buNone/>
            </a:pPr>
            <a:r>
              <a:rPr lang="nb-NO" sz="2000"/>
              <a:t>Dere har fulgt ekstra med på Sofie og ser at endringen vedvarer. Hun trekker seg oftere ut av lek, blir lettere lei seg og søker mye voksenkontakt. Hun har også begynt å reagere sterkere i overgangssituasjoner.</a:t>
            </a:r>
          </a:p>
          <a:p>
            <a:pPr marL="0" indent="0">
              <a:buNone/>
            </a:pPr>
            <a:r>
              <a:rPr lang="nb-NO" sz="2000"/>
              <a:t>I samtale med foreldrene forteller de at familien har hatt en vanskelig periode. Det er mye stress hjemme, og Sofie sover dårlig.</a:t>
            </a:r>
          </a:p>
          <a:p>
            <a:pPr marL="0" indent="0">
              <a:buNone/>
            </a:pPr>
            <a:r>
              <a:rPr lang="nb-NO" sz="2000"/>
              <a:t>Foreldrene kjenner igjen det barnehagen beskriver og ønsker hjelp til å gjøre hverdagen lettere for Sofie.</a:t>
            </a:r>
          </a:p>
          <a:p>
            <a:pPr marL="0" indent="0">
              <a:buNone/>
            </a:pPr>
            <a:r>
              <a:rPr lang="nb-NO" sz="2000" b="1"/>
              <a:t>Dere vurderer at Sofie trenger litt ekstra støtte i barnehagehverdagen.</a:t>
            </a:r>
            <a:endParaRPr lang="nb-NO" sz="2000"/>
          </a:p>
        </p:txBody>
      </p:sp>
    </p:spTree>
    <p:extLst>
      <p:ext uri="{BB962C8B-B14F-4D97-AF65-F5344CB8AC3E}">
        <p14:creationId xmlns:p14="http://schemas.microsoft.com/office/powerpoint/2010/main" val="261560522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D618DC1-0D1A-1818-6445-A5D3C38FB976}"/>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4A0676AC-6D48-7BCA-36FA-8ED8366608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olor Cover">
            <a:extLst>
              <a:ext uri="{FF2B5EF4-FFF2-40B4-BE49-F238E27FC236}">
                <a16:creationId xmlns:a16="http://schemas.microsoft.com/office/drawing/2014/main" id="{7B9091D4-4F41-4F4E-E06F-2BEFC07810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11">
            <a:extLst>
              <a:ext uri="{FF2B5EF4-FFF2-40B4-BE49-F238E27FC236}">
                <a16:creationId xmlns:a16="http://schemas.microsoft.com/office/drawing/2014/main" id="{FC98C37D-559C-A532-189A-BE50C8C6305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E86CA437-6496-4F4A-FD55-75352183A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Color">
              <a:extLst>
                <a:ext uri="{FF2B5EF4-FFF2-40B4-BE49-F238E27FC236}">
                  <a16:creationId xmlns:a16="http://schemas.microsoft.com/office/drawing/2014/main" id="{1B3622E4-DA37-A4AC-B521-F704E40A9D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15">
            <a:extLst>
              <a:ext uri="{FF2B5EF4-FFF2-40B4-BE49-F238E27FC236}">
                <a16:creationId xmlns:a16="http://schemas.microsoft.com/office/drawing/2014/main" id="{263E1D31-5729-A364-B587-8BB2A1DB9E1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F86556E1-EFB0-E330-C5AC-121A1EACC5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2" name="Freeform: Shape 17">
              <a:extLst>
                <a:ext uri="{FF2B5EF4-FFF2-40B4-BE49-F238E27FC236}">
                  <a16:creationId xmlns:a16="http://schemas.microsoft.com/office/drawing/2014/main" id="{18C9A4D5-07D3-79BB-55AE-B4276C45E44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0F87C158-DC6B-289E-9BFC-17043D4BE0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19">
              <a:extLst>
                <a:ext uri="{FF2B5EF4-FFF2-40B4-BE49-F238E27FC236}">
                  <a16:creationId xmlns:a16="http://schemas.microsoft.com/office/drawing/2014/main" id="{4A98C6CE-BBF5-E417-5502-460C08C2E5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EBF1C06C-3DAE-DC12-BFEE-8DB5D39FE9C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7A403DBA-B919-91DA-C22A-DF7682EA59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43AE1D3B-1371-15AB-F401-28E6AD8ECB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a:extLst>
              <a:ext uri="{FF2B5EF4-FFF2-40B4-BE49-F238E27FC236}">
                <a16:creationId xmlns:a16="http://schemas.microsoft.com/office/drawing/2014/main" id="{4DA5934A-3C74-25A0-DB1A-99BE0D06381C}"/>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83E77C16-A937-4296-5A46-7A7531633DA0}"/>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02099C84-9D4F-D591-B7CC-2C9DBB8725CA}"/>
              </a:ext>
            </a:extLst>
          </p:cNvPr>
          <p:cNvSpPr txBox="1"/>
          <p:nvPr/>
        </p:nvSpPr>
        <p:spPr>
          <a:xfrm>
            <a:off x="984812" y="2228215"/>
            <a:ext cx="6276108" cy="2062103"/>
          </a:xfrm>
          <a:prstGeom prst="rect">
            <a:avLst/>
          </a:prstGeom>
          <a:noFill/>
        </p:spPr>
        <p:txBody>
          <a:bodyPr wrap="square">
            <a:spAutoFit/>
          </a:bodyPr>
          <a:lstStyle/>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Samtaleferdigheter</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Bruk av </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a:t>
            </a:r>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tiltaksarbeid</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Samhandlingsferdigheter</a:t>
            </a:r>
            <a:endParaRPr lang="en-US" sz="1800">
              <a:solidFill>
                <a:schemeClr val="bg1"/>
              </a:solidFill>
            </a:endParaRPr>
          </a:p>
        </p:txBody>
      </p:sp>
      <p:sp>
        <p:nvSpPr>
          <p:cNvPr id="10" name="TekstSylinder 9">
            <a:extLst>
              <a:ext uri="{FF2B5EF4-FFF2-40B4-BE49-F238E27FC236}">
                <a16:creationId xmlns:a16="http://schemas.microsoft.com/office/drawing/2014/main" id="{09DF1E0C-DC26-C2A1-EF88-F26511930E5F}"/>
              </a:ext>
            </a:extLst>
          </p:cNvPr>
          <p:cNvSpPr txBox="1"/>
          <p:nvPr/>
        </p:nvSpPr>
        <p:spPr>
          <a:xfrm>
            <a:off x="6312789" y="1181775"/>
            <a:ext cx="6097978" cy="3108543"/>
          </a:xfrm>
          <a:prstGeom prst="rect">
            <a:avLst/>
          </a:prstGeom>
          <a:noFill/>
        </p:spPr>
        <p:txBody>
          <a:bodyPr wrap="square">
            <a:spAutoFit/>
          </a:bodyPr>
          <a:lstStyle/>
          <a:p>
            <a:pPr marL="0" indent="0">
              <a:buNone/>
            </a:pPr>
            <a:r>
              <a:rPr lang="nb-NO" sz="3200"/>
              <a:t>Hva betyr nivå 1 i praksis?</a:t>
            </a:r>
          </a:p>
          <a:p>
            <a:pPr marL="0" indent="0">
              <a:buNone/>
            </a:pPr>
            <a:endParaRPr lang="nb-NO" sz="3800"/>
          </a:p>
          <a:p>
            <a:pPr marL="457200" indent="-457200">
              <a:buFont typeface="Arial" panose="020B0604020202020204" pitchFamily="34" charset="0"/>
              <a:buChar char="•"/>
            </a:pPr>
            <a:r>
              <a:rPr lang="nb-NO" sz="2400"/>
              <a:t>Vi samarbeider med barnet og foreldrene</a:t>
            </a:r>
          </a:p>
          <a:p>
            <a:pPr marL="457200" indent="-457200">
              <a:buFont typeface="Arial" panose="020B0604020202020204" pitchFamily="34" charset="0"/>
              <a:buChar char="•"/>
            </a:pPr>
            <a:r>
              <a:rPr lang="nb-NO" sz="2400"/>
              <a:t>Vi setter inn tiltak i egen tjeneste</a:t>
            </a:r>
          </a:p>
          <a:p>
            <a:pPr marL="457200" indent="-457200">
              <a:buFont typeface="Arial" panose="020B0604020202020204" pitchFamily="34" charset="0"/>
              <a:buChar char="•"/>
            </a:pPr>
            <a:r>
              <a:rPr lang="nb-NO" sz="2400"/>
              <a:t>Vi lager en plan (tiltaksplan)</a:t>
            </a:r>
          </a:p>
          <a:p>
            <a:pPr marL="457200" indent="-457200">
              <a:buFont typeface="Arial" panose="020B0604020202020204" pitchFamily="34" charset="0"/>
              <a:buChar char="•"/>
            </a:pPr>
            <a:r>
              <a:rPr lang="nb-NO" sz="2400"/>
              <a:t>Vi følger med på om tiltakene virker (evaluering)</a:t>
            </a:r>
          </a:p>
        </p:txBody>
      </p:sp>
    </p:spTree>
    <p:extLst>
      <p:ext uri="{BB962C8B-B14F-4D97-AF65-F5344CB8AC3E}">
        <p14:creationId xmlns:p14="http://schemas.microsoft.com/office/powerpoint/2010/main" val="53906349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3DBB5FC-9AB6-F17A-992B-A4B09148530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FF4C1570-D7E9-633E-4CB3-276D98A604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40799F29-ABA2-CA2F-4CC4-BBBD2C27BC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053BC4FD-CCCF-D36B-DF03-BE0C0C5CAF2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700F3A8D-D071-91F4-B6CF-695E664AC8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020DEAC1-F6FD-3778-6C09-BFA4641796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20A4968F-4236-54C5-B746-1266CD50B51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E9085556-703B-97C3-C643-A1AEA1641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6240CF8E-1770-B9CB-68B5-FE79C422C8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E239AA33-70EE-9F74-A31F-AE982DB541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9BAD39AD-75C1-7DD5-69EB-81EFC2F9A42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CA499BA2-6668-5B8B-3D2A-061E28A9A1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6192D435-C2ED-E34E-FEF7-FDACF8E875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311478CF-6513-9C38-E1DD-9FC3EA7CFFC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85D08D99-9EB3-446A-B68E-2A3327C844F1}"/>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D522B26A-9AA6-AFCB-0228-F0DB3E245111}"/>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284D79DB-28B3-0A4E-A797-500B3440CAAB}"/>
              </a:ext>
            </a:extLst>
          </p:cNvPr>
          <p:cNvSpPr txBox="1"/>
          <p:nvPr/>
        </p:nvSpPr>
        <p:spPr>
          <a:xfrm>
            <a:off x="824263" y="2168608"/>
            <a:ext cx="11364686" cy="1200329"/>
          </a:xfrm>
          <a:prstGeom prst="rect">
            <a:avLst/>
          </a:prstGeom>
          <a:noFill/>
        </p:spPr>
        <p:txBody>
          <a:bodyPr wrap="square">
            <a:spAutoFit/>
          </a:bodyPr>
          <a:lstStyle/>
          <a:p>
            <a:r>
              <a:rPr lang="nb-NO" sz="3600" b="1">
                <a:solidFill>
                  <a:schemeClr val="bg1"/>
                </a:solidFill>
              </a:rPr>
              <a:t>Nivå 2 – </a:t>
            </a:r>
            <a:r>
              <a:rPr lang="nb-NO" sz="3600">
                <a:solidFill>
                  <a:schemeClr val="bg1"/>
                </a:solidFill>
              </a:rPr>
              <a:t>Samarbeid med hjelpetjenester</a:t>
            </a:r>
            <a:endParaRPr lang="en-US" sz="3600">
              <a:solidFill>
                <a:schemeClr val="bg1"/>
              </a:solidFill>
            </a:endParaRPr>
          </a:p>
          <a:p>
            <a:endParaRPr lang="nb-NO" sz="3600" b="1">
              <a:solidFill>
                <a:schemeClr val="bg1"/>
              </a:solidFill>
            </a:endParaRPr>
          </a:p>
        </p:txBody>
      </p:sp>
      <p:sp>
        <p:nvSpPr>
          <p:cNvPr id="7" name="TekstSylinder 6">
            <a:extLst>
              <a:ext uri="{FF2B5EF4-FFF2-40B4-BE49-F238E27FC236}">
                <a16:creationId xmlns:a16="http://schemas.microsoft.com/office/drawing/2014/main" id="{9A65CCD2-01D6-8FC3-006F-CEF4441F89F4}"/>
              </a:ext>
            </a:extLst>
          </p:cNvPr>
          <p:cNvSpPr txBox="1"/>
          <p:nvPr/>
        </p:nvSpPr>
        <p:spPr>
          <a:xfrm>
            <a:off x="678227" y="3897408"/>
            <a:ext cx="10545289" cy="2246769"/>
          </a:xfrm>
          <a:prstGeom prst="rect">
            <a:avLst/>
          </a:prstGeom>
          <a:noFill/>
        </p:spPr>
        <p:txBody>
          <a:bodyPr wrap="square">
            <a:spAutoFit/>
          </a:bodyPr>
          <a:lstStyle/>
          <a:p>
            <a:r>
              <a:rPr lang="nb-NO" sz="2000" b="1"/>
              <a:t>Barnehagen og foreldrene har samarbeidet om tiltak rundt Sofie.</a:t>
            </a:r>
            <a:endParaRPr lang="nb-NO" sz="2000"/>
          </a:p>
          <a:p>
            <a:r>
              <a:rPr lang="nb-NO" sz="2000"/>
              <a:t>Hun får blant annet ekstra støtte i overganger, tettere voksenkontakt og hjelp inn i lek. Noe fungerer bedre, men Sofie strever fortsatt over tid.</a:t>
            </a:r>
          </a:p>
          <a:p>
            <a:r>
              <a:rPr lang="nb-NO" sz="2000"/>
              <a:t>Foreldrene forteller at de også synes situasjonen hjemme er vanskelig. De opplever at Sofie sover dårlig, har sterke følelsesutbrudd og at de selv er usikre på hvordan de best kan hjelpe henne.</a:t>
            </a:r>
          </a:p>
          <a:p>
            <a:r>
              <a:rPr lang="nb-NO" sz="2000"/>
              <a:t>I evalueringen er dere enige om at tiltakene i barnehagen alene ikke ser ut til å være tilstrekkelige.</a:t>
            </a:r>
          </a:p>
          <a:p>
            <a:r>
              <a:rPr lang="nb-NO" sz="2000" b="1"/>
              <a:t>Det oppstår spørsmål om det kan være behov for hjelp fra en annen tjeneste.</a:t>
            </a:r>
            <a:endParaRPr lang="nb-NO" sz="2000"/>
          </a:p>
        </p:txBody>
      </p:sp>
    </p:spTree>
    <p:extLst>
      <p:ext uri="{BB962C8B-B14F-4D97-AF65-F5344CB8AC3E}">
        <p14:creationId xmlns:p14="http://schemas.microsoft.com/office/powerpoint/2010/main" val="222038904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60A4EC6-DBFB-CB00-B71C-AF5FD7707DB1}"/>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337B57D4-E69D-470F-365F-E95375B742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olor Cover">
            <a:extLst>
              <a:ext uri="{FF2B5EF4-FFF2-40B4-BE49-F238E27FC236}">
                <a16:creationId xmlns:a16="http://schemas.microsoft.com/office/drawing/2014/main" id="{EB72C4ED-6187-4746-A3BF-C7710461EC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11">
            <a:extLst>
              <a:ext uri="{FF2B5EF4-FFF2-40B4-BE49-F238E27FC236}">
                <a16:creationId xmlns:a16="http://schemas.microsoft.com/office/drawing/2014/main" id="{12E3826C-3AA8-3122-926D-6B471BBDDAB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5A3A687D-AD78-07EB-AC52-600F1FDD82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Color">
              <a:extLst>
                <a:ext uri="{FF2B5EF4-FFF2-40B4-BE49-F238E27FC236}">
                  <a16:creationId xmlns:a16="http://schemas.microsoft.com/office/drawing/2014/main" id="{166A5791-DFE2-ED26-B009-76A755EFF7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15">
            <a:extLst>
              <a:ext uri="{FF2B5EF4-FFF2-40B4-BE49-F238E27FC236}">
                <a16:creationId xmlns:a16="http://schemas.microsoft.com/office/drawing/2014/main" id="{FAC7A7DB-DE7B-2C17-A36E-13FCAED145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886032A1-CAE5-3590-2C6A-4B812CD2B8E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2" name="Freeform: Shape 17">
              <a:extLst>
                <a:ext uri="{FF2B5EF4-FFF2-40B4-BE49-F238E27FC236}">
                  <a16:creationId xmlns:a16="http://schemas.microsoft.com/office/drawing/2014/main" id="{47514A48-5C3C-D961-0391-7D1A3CA09A1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A85AEF7-54F0-F9AF-2FFB-999689E223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19">
              <a:extLst>
                <a:ext uri="{FF2B5EF4-FFF2-40B4-BE49-F238E27FC236}">
                  <a16:creationId xmlns:a16="http://schemas.microsoft.com/office/drawing/2014/main" id="{2D743AE0-35CC-1A60-EC26-A487DDA3A15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8F6B4770-17B8-3A9A-8CAA-C74EBD50F6D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E4192AB2-7A91-8999-53F9-E4772F5D5A1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DB943212-2CB1-1CEC-8CD1-EC8337DF394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a:extLst>
              <a:ext uri="{FF2B5EF4-FFF2-40B4-BE49-F238E27FC236}">
                <a16:creationId xmlns:a16="http://schemas.microsoft.com/office/drawing/2014/main" id="{15ECF56C-F84D-CC11-25B8-1AB28DFD0EB1}"/>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BB17487F-15B4-864A-6985-5CF1009E541B}"/>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4377ED54-B4BB-50D3-6266-0A9CEB1EF539}"/>
              </a:ext>
            </a:extLst>
          </p:cNvPr>
          <p:cNvSpPr txBox="1"/>
          <p:nvPr/>
        </p:nvSpPr>
        <p:spPr>
          <a:xfrm>
            <a:off x="984812" y="2228215"/>
            <a:ext cx="6276108" cy="2062103"/>
          </a:xfrm>
          <a:prstGeom prst="rect">
            <a:avLst/>
          </a:prstGeom>
          <a:noFill/>
        </p:spPr>
        <p:txBody>
          <a:bodyPr wrap="square">
            <a:spAutoFit/>
          </a:bodyPr>
          <a:lstStyle/>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Samtaleferdigheter</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Bruk av </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a:t>
            </a:r>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tiltaksarbeid</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Samhandlingsferdigheter</a:t>
            </a:r>
            <a:endParaRPr lang="en-US" sz="1800">
              <a:solidFill>
                <a:schemeClr val="bg1"/>
              </a:solidFill>
            </a:endParaRPr>
          </a:p>
        </p:txBody>
      </p:sp>
      <p:sp>
        <p:nvSpPr>
          <p:cNvPr id="10" name="TekstSylinder 9">
            <a:extLst>
              <a:ext uri="{FF2B5EF4-FFF2-40B4-BE49-F238E27FC236}">
                <a16:creationId xmlns:a16="http://schemas.microsoft.com/office/drawing/2014/main" id="{10FA1912-573B-2872-DD35-FE11E1F3C234}"/>
              </a:ext>
            </a:extLst>
          </p:cNvPr>
          <p:cNvSpPr txBox="1"/>
          <p:nvPr/>
        </p:nvSpPr>
        <p:spPr>
          <a:xfrm>
            <a:off x="6641468" y="1452474"/>
            <a:ext cx="6097978" cy="3508653"/>
          </a:xfrm>
          <a:prstGeom prst="rect">
            <a:avLst/>
          </a:prstGeom>
          <a:noFill/>
        </p:spPr>
        <p:txBody>
          <a:bodyPr wrap="square">
            <a:spAutoFit/>
          </a:bodyPr>
          <a:lstStyle/>
          <a:p>
            <a:pPr marL="0" indent="0">
              <a:buNone/>
            </a:pPr>
            <a:r>
              <a:rPr lang="nb-NO" sz="3200"/>
              <a:t>Hva betyr nivå 2 i praksis?</a:t>
            </a:r>
          </a:p>
          <a:p>
            <a:pPr marL="0" indent="0">
              <a:buNone/>
            </a:pPr>
            <a:endParaRPr lang="nb-NO" sz="3200"/>
          </a:p>
          <a:p>
            <a:pPr marL="571500" indent="-571500">
              <a:buFont typeface="Arial" panose="020B0604020202020204" pitchFamily="34" charset="0"/>
              <a:buChar char="•"/>
            </a:pPr>
            <a:r>
              <a:rPr lang="nb-NO" sz="2400"/>
              <a:t>Samtykke innhentes</a:t>
            </a:r>
          </a:p>
          <a:p>
            <a:pPr marL="571500" indent="-571500">
              <a:buFont typeface="Arial" panose="020B0604020202020204" pitchFamily="34" charset="0"/>
              <a:buChar char="•"/>
            </a:pPr>
            <a:r>
              <a:rPr lang="nb-NO" sz="2400"/>
              <a:t>Samhandling med annen tjeneste</a:t>
            </a:r>
          </a:p>
          <a:p>
            <a:pPr marL="571500" indent="-571500">
              <a:buFont typeface="Arial" panose="020B0604020202020204" pitchFamily="34" charset="0"/>
              <a:buChar char="•"/>
            </a:pPr>
            <a:r>
              <a:rPr lang="nb-NO" sz="2400"/>
              <a:t>Er leder koblet på?</a:t>
            </a:r>
          </a:p>
          <a:p>
            <a:pPr marL="571500" indent="-571500">
              <a:buFont typeface="Arial" panose="020B0604020202020204" pitchFamily="34" charset="0"/>
              <a:buChar char="•"/>
            </a:pPr>
            <a:r>
              <a:rPr lang="nb-NO" sz="2400"/>
              <a:t>Henvisning</a:t>
            </a:r>
          </a:p>
          <a:p>
            <a:pPr marL="571500" indent="-571500">
              <a:buFont typeface="Arial" panose="020B0604020202020204" pitchFamily="34" charset="0"/>
              <a:buChar char="•"/>
            </a:pPr>
            <a:r>
              <a:rPr lang="nb-NO" sz="2400"/>
              <a:t>Barnets beste</a:t>
            </a:r>
          </a:p>
          <a:p>
            <a:pPr marL="571500" indent="-571500">
              <a:buFont typeface="Arial" panose="020B0604020202020204" pitchFamily="34" charset="0"/>
              <a:buChar char="•"/>
            </a:pPr>
            <a:endParaRPr lang="nb-NO" sz="3800"/>
          </a:p>
        </p:txBody>
      </p:sp>
    </p:spTree>
    <p:extLst>
      <p:ext uri="{BB962C8B-B14F-4D97-AF65-F5344CB8AC3E}">
        <p14:creationId xmlns:p14="http://schemas.microsoft.com/office/powerpoint/2010/main" val="64245662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6C26759-D3B9-8180-D174-A7255008242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0A447F4A-9F1F-A40C-B445-9DAAB0590A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6A0E6B0F-B9AC-F867-837B-4D7B8BAFE7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F833F5C0-322D-6CEB-CCB0-1DAE4477F5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0C0ECF7-0964-04F5-862C-79ECFB8953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6D849BCD-7BAB-3EF0-3937-898AD7199D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6E2547EA-D541-551A-3E5B-5E4E4CE365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A6DD16F-1A78-688B-DB05-F4FCFFFB7B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2826DA1B-2BBC-8D07-1B81-87D9DAF8FFF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84900474-875E-73DF-FC13-8D1A3EDA9B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F1A8EBE1-3050-FCEC-44F6-49093A53F43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B9ACD8E8-AD3F-5E01-ACFC-1407505AC8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552B83A0-8471-07B9-00BB-1E734475E35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2BEA3565-E8A6-425F-4AF2-4CF56E161F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FAD0E372-10B9-E6FE-DF44-D9FEEEDE6F60}"/>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F6EB4C8A-12ED-2C3E-E62A-B7FAC60B31D7}"/>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013EA732-027E-41F5-6CB6-96A23F48C077}"/>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3 – </a:t>
            </a:r>
            <a:r>
              <a:rPr lang="nb-NO" sz="3600">
                <a:solidFill>
                  <a:schemeClr val="bg1"/>
                </a:solidFill>
              </a:rPr>
              <a:t>Samarbeid med flere hjelpetjenester</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CBF22F26-9CF2-46F0-98DC-CEC6CE1259F5}"/>
              </a:ext>
            </a:extLst>
          </p:cNvPr>
          <p:cNvSpPr txBox="1"/>
          <p:nvPr/>
        </p:nvSpPr>
        <p:spPr>
          <a:xfrm>
            <a:off x="437757" y="4207814"/>
            <a:ext cx="11045523" cy="2215991"/>
          </a:xfrm>
          <a:prstGeom prst="rect">
            <a:avLst/>
          </a:prstGeom>
          <a:noFill/>
        </p:spPr>
        <p:txBody>
          <a:bodyPr wrap="square">
            <a:spAutoFit/>
          </a:bodyPr>
          <a:lstStyle/>
          <a:p>
            <a:r>
              <a:rPr lang="nb-NO" sz="2000" b="1"/>
              <a:t>Sofie og familien får nå oppfølging fra barnehagen og en annen tjeneste.</a:t>
            </a:r>
            <a:endParaRPr lang="nb-NO" sz="2000"/>
          </a:p>
          <a:p>
            <a:r>
              <a:rPr lang="nb-NO" sz="2000"/>
              <a:t>Etter hvert kommer det fram at familien har flere utfordringer samtidig. Foreldrene ønsker hjelp, men opplever at det begynner å bli vanskelig å holde oversikt over avtaler, tiltak og hvem som gjør hva.</a:t>
            </a:r>
          </a:p>
          <a:p>
            <a:r>
              <a:rPr lang="nb-NO" sz="2000"/>
              <a:t>Flere tjenester er nå aktuelle rundt familien. Det er behov for at innsatsen sees i sammenheng, slik at Sofie og foreldrene ikke blir sittende med ansvaret for å koordinere hjelpen selv.</a:t>
            </a:r>
          </a:p>
          <a:p>
            <a:r>
              <a:rPr lang="nb-NO" sz="2000" b="1"/>
              <a:t>Det er ikke lenger nok at tjenestene arbeider hver for seg.</a:t>
            </a:r>
            <a:endParaRPr lang="nb-NO" sz="2000"/>
          </a:p>
          <a:p>
            <a:pPr marL="0" indent="0">
              <a:buNone/>
            </a:pPr>
            <a:endParaRPr lang="nb-NO" sz="1800"/>
          </a:p>
        </p:txBody>
      </p:sp>
    </p:spTree>
    <p:extLst>
      <p:ext uri="{BB962C8B-B14F-4D97-AF65-F5344CB8AC3E}">
        <p14:creationId xmlns:p14="http://schemas.microsoft.com/office/powerpoint/2010/main" val="128506183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CA8ED879-FD1C-A9C8-CC33-28B2D53CD1E2}"/>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B55220BE-7743-1368-6CAA-4D32B3BB92C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ED51D14-B1B5-2E38-F69A-3F491434F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AC4EB66C-DEC4-14C6-E525-72C1651A28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9939B542-919C-F009-D56F-BE982943D09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7664C8D-9C01-51C2-C2AC-07D02DFCCE1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E4264486-4286-0A63-8B07-5021C8A47F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E4E3D104-BF79-BC33-EE2B-45E25C1D4F6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14D9C091-2430-66E2-3BBD-25C5A24835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17BC6C0D-8A38-0F1C-36A0-05FA592378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B9010305-3C96-53E9-31FF-35F3670F3B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1ED80E4E-8D1E-4AC9-9880-FFD6BDFBF7D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124DB4F-D4F2-8B81-A1AE-1A9F774CD1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1" name="Plassholder for innhold 10">
            <a:extLst>
              <a:ext uri="{FF2B5EF4-FFF2-40B4-BE49-F238E27FC236}">
                <a16:creationId xmlns:a16="http://schemas.microsoft.com/office/drawing/2014/main" id="{37F7A3FD-A4CF-D414-3685-827CA25E1C43}"/>
              </a:ext>
            </a:extLst>
          </p:cNvPr>
          <p:cNvSpPr>
            <a:spLocks noGrp="1"/>
          </p:cNvSpPr>
          <p:nvPr>
            <p:ph sz="half" idx="2"/>
          </p:nvPr>
        </p:nvSpPr>
        <p:spPr>
          <a:xfrm>
            <a:off x="1211443" y="881412"/>
            <a:ext cx="10013432" cy="4604785"/>
          </a:xfrm>
        </p:spPr>
        <p:txBody>
          <a:bodyPr>
            <a:normAutofit/>
          </a:bodyPr>
          <a:lstStyle/>
          <a:p>
            <a:pPr marL="0" indent="0" algn="ctr">
              <a:buNone/>
            </a:pPr>
            <a:r>
              <a:rPr lang="nb-NO" sz="16600">
                <a:solidFill>
                  <a:schemeClr val="tx2"/>
                </a:solidFill>
              </a:rPr>
              <a:t> </a:t>
            </a:r>
          </a:p>
          <a:p>
            <a:pPr marL="0" indent="0">
              <a:buNone/>
            </a:pPr>
            <a:r>
              <a:rPr lang="nb-NO" sz="4400">
                <a:solidFill>
                  <a:schemeClr val="bg2">
                    <a:lumMod val="90000"/>
                  </a:schemeClr>
                </a:solidFill>
                <a:hlinkClick r:id="rId3">
                  <a:extLst>
                    <a:ext uri="{A12FA001-AC4F-418D-AE19-62706E023703}">
                      <ahyp:hlinkClr xmlns:ahyp="http://schemas.microsoft.com/office/drawing/2018/hyperlinkcolor" val="tx"/>
                    </a:ext>
                  </a:extLst>
                </a:hlinkClick>
              </a:rPr>
              <a:t>Snakke med barn - Trygg oppvekst Tynset</a:t>
            </a:r>
            <a:endParaRPr lang="nb-NO" sz="4400">
              <a:solidFill>
                <a:schemeClr val="bg2">
                  <a:lumMod val="90000"/>
                </a:schemeClr>
              </a:solidFill>
            </a:endParaRPr>
          </a:p>
          <a:p>
            <a:pPr marL="0" indent="0">
              <a:buNone/>
            </a:pPr>
            <a:endParaRPr lang="nb-NO" sz="59500">
              <a:solidFill>
                <a:schemeClr val="tx2"/>
              </a:solidFill>
            </a:endParaRPr>
          </a:p>
          <a:p>
            <a:pPr marL="0" indent="0" algn="ctr">
              <a:buNone/>
            </a:pPr>
            <a:endParaRPr lang="nb-NO" sz="4800">
              <a:solidFill>
                <a:schemeClr val="tx2"/>
              </a:solidFill>
            </a:endParaRPr>
          </a:p>
        </p:txBody>
      </p:sp>
    </p:spTree>
    <p:extLst>
      <p:ext uri="{BB962C8B-B14F-4D97-AF65-F5344CB8AC3E}">
        <p14:creationId xmlns:p14="http://schemas.microsoft.com/office/powerpoint/2010/main" val="394264962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5C3027F0-ACDD-67A3-704B-006459425193}"/>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B0E3DDBC-219F-83B9-3D40-8A3634AB038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B89CEB61-6284-9C8E-F8C9-0A4A108D5E6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589CCA75-1031-102E-723D-B094937385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043F84DE-8C22-740F-D721-B443CF90ED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442798DC-0A59-45BB-28FC-AAAE6A276EB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7BB6A37C-1D86-D104-B7A9-15E3A45EE1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93882C42-45DE-2997-178D-83D5427260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7711630-5276-A8C0-7A28-18C05E9F04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BC467166-9307-4021-DB83-2AD078AB85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F6BC3EB4-D128-E66D-93A2-A926AD849B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B96713E6-B63D-F2B6-1D2A-592944E41A0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AB650202-6CF5-4E2B-87DB-1160E4C542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1" name="Plassholder for innhold 10">
            <a:extLst>
              <a:ext uri="{FF2B5EF4-FFF2-40B4-BE49-F238E27FC236}">
                <a16:creationId xmlns:a16="http://schemas.microsoft.com/office/drawing/2014/main" id="{AE22C6F7-66A6-BB49-E401-0B1BE1908D96}"/>
              </a:ext>
            </a:extLst>
          </p:cNvPr>
          <p:cNvSpPr>
            <a:spLocks noGrp="1"/>
          </p:cNvSpPr>
          <p:nvPr>
            <p:ph sz="half" idx="2"/>
          </p:nvPr>
        </p:nvSpPr>
        <p:spPr>
          <a:xfrm>
            <a:off x="1211443" y="2470706"/>
            <a:ext cx="10013432" cy="4604785"/>
          </a:xfrm>
        </p:spPr>
        <p:txBody>
          <a:bodyPr>
            <a:normAutofit fontScale="92500"/>
          </a:bodyPr>
          <a:lstStyle/>
          <a:p>
            <a:pPr marL="0" indent="0" algn="ctr">
              <a:buNone/>
            </a:pPr>
            <a:r>
              <a:rPr lang="nb-NO" sz="11500">
                <a:solidFill>
                  <a:schemeClr val="bg1"/>
                </a:solidFill>
              </a:rPr>
              <a:t>TAKK FOR I DAG!</a:t>
            </a:r>
            <a:r>
              <a:rPr lang="nb-NO" sz="16600">
                <a:solidFill>
                  <a:schemeClr val="bg1"/>
                </a:solidFill>
              </a:rPr>
              <a:t> </a:t>
            </a:r>
          </a:p>
          <a:p>
            <a:pPr marL="0" indent="0">
              <a:buNone/>
            </a:pPr>
            <a:r>
              <a:rPr lang="nb-NO" sz="16600">
                <a:solidFill>
                  <a:schemeClr val="tx2"/>
                </a:solidFill>
              </a:rPr>
              <a:t> </a:t>
            </a:r>
            <a:endParaRPr lang="nb-NO" sz="59500">
              <a:solidFill>
                <a:schemeClr val="tx2"/>
              </a:solidFill>
            </a:endParaRPr>
          </a:p>
          <a:p>
            <a:pPr marL="0" indent="0" algn="ctr">
              <a:buNone/>
            </a:pPr>
            <a:endParaRPr lang="nb-NO" sz="4800">
              <a:solidFill>
                <a:schemeClr val="tx2"/>
              </a:solidFill>
            </a:endParaRPr>
          </a:p>
        </p:txBody>
      </p:sp>
    </p:spTree>
    <p:extLst>
      <p:ext uri="{BB962C8B-B14F-4D97-AF65-F5344CB8AC3E}">
        <p14:creationId xmlns:p14="http://schemas.microsoft.com/office/powerpoint/2010/main" val="1118118646"/>
      </p:ext>
    </p:extLst>
  </p:cSld>
  <p:clrMapOvr>
    <a:masterClrMapping/>
  </p:clrMapOvr>
</p:sld>
</file>

<file path=ppt/theme/theme1.xml><?xml version="1.0" encoding="utf-8"?>
<a:theme xmlns:a="http://schemas.openxmlformats.org/drawingml/2006/main" name="1_Office-tema">
  <a:themeElements>
    <a:clrScheme name="Office 2007 - 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t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kument" ma:contentTypeID="0x010100C1E914BEA090684D8E164F3E10552460" ma:contentTypeVersion="12" ma:contentTypeDescription="Opprett et nytt dokument." ma:contentTypeScope="" ma:versionID="b4139b726ad8a66afb03fc9ca6b2bdec">
  <xsd:schema xmlns:xsd="http://www.w3.org/2001/XMLSchema" xmlns:xs="http://www.w3.org/2001/XMLSchema" xmlns:p="http://schemas.microsoft.com/office/2006/metadata/properties" xmlns:ns2="50580c82-1a7b-4254-8c87-3df56ee9ef99" xmlns:ns3="cfaa1bef-06af-40d5-82b7-3b9990a0c2d3" targetNamespace="http://schemas.microsoft.com/office/2006/metadata/properties" ma:root="true" ma:fieldsID="271672201f9882e1b66427b8f12d2bc3" ns2:_="" ns3:_="">
    <xsd:import namespace="50580c82-1a7b-4254-8c87-3df56ee9ef99"/>
    <xsd:import namespace="cfaa1bef-06af-40d5-82b7-3b9990a0c2d3"/>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0580c82-1a7b-4254-8c87-3df56ee9ef9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AutoTags" ma:index="14" nillable="true" ma:displayName="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bjectDetectorVersions" ma:index="18" nillable="true" ma:displayName="MediaServiceObjectDetectorVersions" ma:hidden="true" ma:indexed="true" ma:internalName="MediaServiceObjectDetectorVersions" ma:readOnly="true">
      <xsd:simpleType>
        <xsd:restriction base="dms:Text"/>
      </xsd:simpleType>
    </xsd:element>
    <xsd:element name="MediaServiceSearchProperties" ma:index="19"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faa1bef-06af-40d5-82b7-3b9990a0c2d3" elementFormDefault="qualified">
    <xsd:import namespace="http://schemas.microsoft.com/office/2006/documentManagement/types"/>
    <xsd:import namespace="http://schemas.microsoft.com/office/infopath/2007/PartnerControls"/>
    <xsd:element name="SharedWithUsers" ma:index="10" nillable="true" ma:displayName="Delt med"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Delingsdetaljer"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nholdstype"/>
        <xsd:element ref="dc:title" minOccurs="0" maxOccurs="1" ma:index="4" ma:displayName="Tit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49F661C9-A886-48BB-9663-49FDA0ECB061}">
  <ds:schemaRefs>
    <ds:schemaRef ds:uri="http://schemas.microsoft.com/sharepoint/v3/contenttype/forms"/>
  </ds:schemaRefs>
</ds:datastoreItem>
</file>

<file path=customXml/itemProps2.xml><?xml version="1.0" encoding="utf-8"?>
<ds:datastoreItem xmlns:ds="http://schemas.openxmlformats.org/officeDocument/2006/customXml" ds:itemID="{F3622725-C484-45FD-A164-FF5D75CB0AAE}">
  <ds:schemaRefs>
    <ds:schemaRef ds:uri="50580c82-1a7b-4254-8c87-3df56ee9ef99"/>
    <ds:schemaRef ds:uri="cfaa1bef-06af-40d5-82b7-3b9990a0c2d3"/>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09C62641-EA4D-4F1A-B1D6-1AD475258292}">
  <ds:schemaRefs>
    <ds:schemaRef ds:uri="http://schemas.openxmlformats.org/package/2006/metadata/core-properties"/>
    <ds:schemaRef ds:uri="http://purl.org/dc/dcmitype/"/>
    <ds:schemaRef ds:uri="http://purl.org/dc/terms/"/>
    <ds:schemaRef ds:uri="50580c82-1a7b-4254-8c87-3df56ee9ef99"/>
    <ds:schemaRef ds:uri="http://www.w3.org/XML/1998/namespace"/>
    <ds:schemaRef ds:uri="cfaa1bef-06af-40d5-82b7-3b9990a0c2d3"/>
    <ds:schemaRef ds:uri="http://schemas.microsoft.com/office/2006/documentManagement/types"/>
    <ds:schemaRef ds:uri="http://purl.org/dc/elements/1.1/"/>
    <ds:schemaRef ds:uri="http://schemas.microsoft.com/office/infopath/2007/PartnerControls"/>
    <ds:schemaRef ds:uri="http://schemas.microsoft.com/office/2006/metadata/properties"/>
  </ds:schemaRefs>
</ds:datastoreItem>
</file>

<file path=docMetadata/LabelInfo.xml><?xml version="1.0" encoding="utf-8"?>
<clbl:labelList xmlns:clbl="http://schemas.microsoft.com/office/2020/mipLabelMetadata">
  <clbl:label id="{212bd051-3cbd-4059-9cab-7aa5ee516997}" enabled="0" method="" siteId="{212bd051-3cbd-4059-9cab-7aa5ee516997}" removed="1"/>
</clbl:labelList>
</file>

<file path=docProps/app.xml><?xml version="1.0" encoding="utf-8"?>
<Properties xmlns="http://schemas.openxmlformats.org/officeDocument/2006/extended-properties" xmlns:vt="http://schemas.openxmlformats.org/officeDocument/2006/docPropsVTypes">
  <Template>Office Theme 2013 - 2022</Template>
  <TotalTime>15</TotalTime>
  <Words>808</Words>
  <Application>Microsoft Office PowerPoint</Application>
  <PresentationFormat>Widescreen</PresentationFormat>
  <Paragraphs>129</Paragraphs>
  <Slides>17</Slides>
  <Notes>17</Notes>
  <HiddenSlides>0</HiddenSlides>
  <MMClips>0</MMClips>
  <ScaleCrop>false</ScaleCrop>
  <HeadingPairs>
    <vt:vector size="6" baseType="variant">
      <vt:variant>
        <vt:lpstr>Brukte skrifter</vt:lpstr>
      </vt:variant>
      <vt:variant>
        <vt:i4>3</vt:i4>
      </vt:variant>
      <vt:variant>
        <vt:lpstr>Tema</vt:lpstr>
      </vt:variant>
      <vt:variant>
        <vt:i4>1</vt:i4>
      </vt:variant>
      <vt:variant>
        <vt:lpstr>Lysbildetitler</vt:lpstr>
      </vt:variant>
      <vt:variant>
        <vt:i4>17</vt:i4>
      </vt:variant>
    </vt:vector>
  </HeadingPairs>
  <TitlesOfParts>
    <vt:vector size="21" baseType="lpstr">
      <vt:lpstr>Arial</vt:lpstr>
      <vt:lpstr>Calibri</vt:lpstr>
      <vt:lpstr>Calibri Light</vt:lpstr>
      <vt:lpstr>1_Office-tema</vt:lpstr>
      <vt:lpstr>Samling for nytilsatte  28.09.26</vt:lpstr>
      <vt:lpstr> Er du urolig for et barn/ungdom eller  en familie?  0–24-filmen (Bokmål) on Vimeo </vt:lpstr>
      <vt:lpstr>Refleksjonsspørsmål </vt:lpstr>
      <vt:lpstr>BTI og handlingsveileder    </vt:lpstr>
      <vt:lpstr> Handlingsveileder    </vt:lpstr>
      <vt:lpstr>              BTI </vt:lpstr>
      <vt:lpstr>PowerPoint-presentasjon</vt:lpstr>
      <vt:lpstr>PowerPoint-presentasjon</vt:lpstr>
      <vt:lpstr>PowerPoint-presentasjon</vt:lpstr>
      <vt:lpstr>     </vt:lpstr>
      <vt:lpstr>     </vt:lpstr>
      <vt:lpstr>     </vt:lpstr>
      <vt:lpstr>     </vt:lpstr>
      <vt:lpstr>     </vt:lpstr>
      <vt:lpstr>     </vt:lpstr>
      <vt:lpstr>PowerPoint-presentasjon</vt:lpstr>
      <vt:lpstr>PowerPoint-presentasjon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PowerPoint-presentasjon</dc:title>
  <dc:creator/>
  <cp:lastModifiedBy>Irene Hodal</cp:lastModifiedBy>
  <cp:revision>1</cp:revision>
  <cp:lastPrinted>2023-09-14T13:02:47Z</cp:lastPrinted>
  <dcterms:created xsi:type="dcterms:W3CDTF">2023-06-05T10:28:46Z</dcterms:created>
  <dcterms:modified xsi:type="dcterms:W3CDTF">2026-10-21T11:44:52Z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0x010100C1E914BEA090684D8E164F3E10552460</vt:lpwstr>
  </property>
</Properties>
</file>